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</p:sldMasterIdLst>
  <p:notesMasterIdLst>
    <p:notesMasterId r:id="rId61"/>
  </p:notesMasterIdLst>
  <p:sldIdLst>
    <p:sldId id="256" r:id="rId2"/>
    <p:sldId id="343" r:id="rId3"/>
    <p:sldId id="461" r:id="rId4"/>
    <p:sldId id="605" r:id="rId5"/>
    <p:sldId id="347" r:id="rId6"/>
    <p:sldId id="606" r:id="rId7"/>
    <p:sldId id="356" r:id="rId8"/>
    <p:sldId id="598" r:id="rId9"/>
    <p:sldId id="617" r:id="rId10"/>
    <p:sldId id="599" r:id="rId11"/>
    <p:sldId id="601" r:id="rId12"/>
    <p:sldId id="597" r:id="rId13"/>
    <p:sldId id="370" r:id="rId14"/>
    <p:sldId id="462" r:id="rId15"/>
    <p:sldId id="375" r:id="rId16"/>
    <p:sldId id="602" r:id="rId17"/>
    <p:sldId id="604" r:id="rId18"/>
    <p:sldId id="383" r:id="rId19"/>
    <p:sldId id="507" r:id="rId20"/>
    <p:sldId id="603" r:id="rId21"/>
    <p:sldId id="607" r:id="rId22"/>
    <p:sldId id="508" r:id="rId23"/>
    <p:sldId id="394" r:id="rId24"/>
    <p:sldId id="397" r:id="rId25"/>
    <p:sldId id="398" r:id="rId26"/>
    <p:sldId id="399" r:id="rId27"/>
    <p:sldId id="400" r:id="rId28"/>
    <p:sldId id="409" r:id="rId29"/>
    <p:sldId id="511" r:id="rId30"/>
    <p:sldId id="608" r:id="rId31"/>
    <p:sldId id="412" r:id="rId32"/>
    <p:sldId id="465" r:id="rId33"/>
    <p:sldId id="467" r:id="rId34"/>
    <p:sldId id="609" r:id="rId35"/>
    <p:sldId id="421" r:id="rId36"/>
    <p:sldId id="610" r:id="rId37"/>
    <p:sldId id="468" r:id="rId38"/>
    <p:sldId id="469" r:id="rId39"/>
    <p:sldId id="470" r:id="rId40"/>
    <p:sldId id="471" r:id="rId41"/>
    <p:sldId id="611" r:id="rId42"/>
    <p:sldId id="472" r:id="rId43"/>
    <p:sldId id="612" r:id="rId44"/>
    <p:sldId id="613" r:id="rId45"/>
    <p:sldId id="474" r:id="rId46"/>
    <p:sldId id="520" r:id="rId47"/>
    <p:sldId id="522" r:id="rId48"/>
    <p:sldId id="523" r:id="rId49"/>
    <p:sldId id="524" r:id="rId50"/>
    <p:sldId id="614" r:id="rId51"/>
    <p:sldId id="526" r:id="rId52"/>
    <p:sldId id="615" r:id="rId53"/>
    <p:sldId id="616" r:id="rId54"/>
    <p:sldId id="530" r:id="rId55"/>
    <p:sldId id="548" r:id="rId56"/>
    <p:sldId id="551" r:id="rId57"/>
    <p:sldId id="552" r:id="rId58"/>
    <p:sldId id="553" r:id="rId59"/>
    <p:sldId id="556" r:id="rId6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2F7"/>
    <a:srgbClr val="FF0000"/>
    <a:srgbClr val="FF8265"/>
    <a:srgbClr val="CCFFFF"/>
    <a:srgbClr val="000000"/>
    <a:srgbClr val="FF6600"/>
    <a:srgbClr val="66FF66"/>
    <a:srgbClr val="00FF00"/>
    <a:srgbClr val="CC0066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546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B6B809-108F-41FA-A033-CE1B5D7D977F}" type="datetimeFigureOut">
              <a:rPr lang="en-US" smtClean="0"/>
              <a:pPr/>
              <a:t>4/15/2026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290B0-AF10-46D8-8782-503A568A3D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006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FBE63E-8D91-4821-8E0C-83E3EEB0235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207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30221F-AA72-4333-BE25-D581837D09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015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1B2DB8-E5DD-4BD6-B1E7-FDE5E546489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529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9E249C-55DE-4465-9704-DE660E8104F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132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7B6936-F2A9-43F9-8261-DB587D12D76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070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558B17-D571-4D6E-97D2-160B9838214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718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BC5079-9A91-485B-81F7-3D4F33FFDF6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255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424092-C723-4912-9DC0-7F8A477FEA3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892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46AFD3-DC62-41A1-8454-6C29D458C56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571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B8E65F-4B92-43B7-9D1F-F4C4ADFD635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644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1886C1-4B38-439B-A073-1EBEFEFE9AC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3708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4269DB3-D445-417F-A84D-DA768A8F340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304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upload.wikimedia.org/wikipedia/en/4/48/Gerhard_Hansen.jpg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hyperlink" Target="http://upload.wikimedia.org/wikipedia/commons/2/26/Leprosy.jpg" TargetMode="External"/><Relationship Id="rId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hyperlink" Target="http://www.google.rs/url?sa=i&amp;rct=j&amp;q=&amp;esrc=s&amp;frm=1&amp;source=images&amp;cd=&amp;cad=rja&amp;docid=-K8DF4cEVUMo_M&amp;tbnid=ilrdCxrrEihekM:&amp;ved=0CAUQjRw&amp;url=http://www.tabletsmanual.com/wiki/read/botulism&amp;ei=QRgiUrLhBsaztAaEr4DIBA&amp;bvm=bv.51495398,d.Yms&amp;psig=AFQjCNF9fo2yoUfw_7DFVi8sZtTGym4KfA&amp;ust=137805229685804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hyperlink" Target="http://www.google.rs/url?sa=i&amp;rct=j&amp;q=&amp;esrc=s&amp;frm=1&amp;source=images&amp;cd=&amp;cad=rja&amp;docid=nONuhVP2kb4xLM&amp;tbnid=t_EpVQdkODqg-M:&amp;ved=0CAUQjRw&amp;url=http://www.foodpoisonjournal.com/tags/botulism-recall/&amp;ei=QiIiUuWqL4vasgbmloHADA&amp;bvm=bv.51495398,d.Yms&amp;psig=AFQjCNGmP8sVfyZSyxRFfi7x27tA0_-9eA&amp;ust=1378055088500767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3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jpeg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8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4787" y="44624"/>
            <a:ext cx="8229600" cy="1268413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>
                <a:solidFill>
                  <a:schemeClr val="bg2"/>
                </a:solidFill>
                <a:latin typeface="Palatino Linotype" panose="02040502050505030304" pitchFamily="18" charset="0"/>
              </a:rPr>
              <a:t>UNIT 6</a:t>
            </a:r>
            <a:endParaRPr lang="en-US" sz="2800" b="1" dirty="0">
              <a:solidFill>
                <a:schemeClr val="bg2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179512" y="2895600"/>
            <a:ext cx="8820150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itchFamily="2" charset="2"/>
              <a:buNone/>
              <a:defRPr sz="3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2"/>
              </a:buBlip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3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algn="l" eaLnBrk="1" hangingPunct="1">
              <a:lnSpc>
                <a:spcPct val="90000"/>
              </a:lnSpc>
              <a:defRPr/>
            </a:pPr>
            <a:r>
              <a:rPr lang="hr-HR" sz="2800" b="1" kern="0" dirty="0">
                <a:solidFill>
                  <a:schemeClr val="bg2"/>
                </a:solidFill>
                <a:effectLst/>
                <a:latin typeface="Palatino Linotype" panose="02040502050505030304" pitchFamily="18" charset="0"/>
              </a:rPr>
              <a:t>Causative agents of tuberculosis, leprosy and diphtheria. Anaerobic and sporogenic bacteria. Diagnosis and prevention of infections caused by mycobacteria, anaerobic and sporogenic bacteria. Ziehl-Neelsen staining.</a:t>
            </a:r>
            <a:endParaRPr lang="en-US" sz="2800" b="1" i="1" kern="0" dirty="0">
              <a:solidFill>
                <a:schemeClr val="bg2"/>
              </a:solidFill>
              <a:effectLst/>
              <a:latin typeface="Palatino Linotype" panose="02040502050505030304" pitchFamily="18" charset="0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E90A791-5583-EFE7-9DB4-D2B4FCD7E5D4}"/>
              </a:ext>
            </a:extLst>
          </p:cNvPr>
          <p:cNvSpPr txBox="1"/>
          <p:nvPr/>
        </p:nvSpPr>
        <p:spPr>
          <a:xfrm>
            <a:off x="304800" y="3773557"/>
            <a:ext cx="80772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b="1" dirty="0">
                <a:latin typeface="Palatino Linotype" panose="02040502050505030304" pitchFamily="18" charset="0"/>
              </a:rPr>
              <a:t>Bacilli are destroyed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Palatino Linotype" panose="02040502050505030304" pitchFamily="18" charset="0"/>
              </a:rPr>
              <a:t>Activated macrophages kill the bacteria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Palatino Linotype" panose="02040502050505030304" pitchFamily="18" charset="0"/>
              </a:rPr>
              <a:t>Healing occurs with fibrosis and calcification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en-US" b="1" dirty="0">
                <a:latin typeface="Palatino Linotype" panose="02040502050505030304" pitchFamily="18" charset="0"/>
              </a:rPr>
              <a:t>Bacilli remain dormant.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Palatino Linotype" panose="02040502050505030304" pitchFamily="18" charset="0"/>
              </a:rPr>
              <a:t>A small number of bacilli survive inside macrophages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Palatino Linotype" panose="02040502050505030304" pitchFamily="18" charset="0"/>
              </a:rPr>
              <a:t>Latent tuberculosis infection</a:t>
            </a:r>
          </a:p>
          <a:p>
            <a:pPr marL="342900" indent="-342900">
              <a:buFont typeface="+mj-lt"/>
              <a:buAutoNum type="arabicParenR" startAt="3"/>
            </a:pPr>
            <a:r>
              <a:rPr lang="en-US" b="1" dirty="0">
                <a:latin typeface="Palatino Linotype" panose="02040502050505030304" pitchFamily="18" charset="0"/>
              </a:rPr>
              <a:t>Bacilli multiply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Palatino Linotype" panose="02040502050505030304" pitchFamily="18" charset="0"/>
              </a:rPr>
              <a:t>Occurs when immune control fails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Palatino Linotype" panose="02040502050505030304" pitchFamily="18" charset="0"/>
              </a:rPr>
              <a:t>Leads to active tuberculosis disease (</a:t>
            </a:r>
            <a:r>
              <a:rPr lang="en-US" b="1" dirty="0">
                <a:latin typeface="Palatino Linotype" panose="02040502050505030304" pitchFamily="18" charset="0"/>
              </a:rPr>
              <a:t>Primary miliary tuberculosis)</a:t>
            </a:r>
            <a:endParaRPr lang="en-US" dirty="0">
              <a:latin typeface="Palatino Linotype" panose="02040502050505030304" pitchFamily="18" charset="0"/>
            </a:endParaRP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dirty="0">
                <a:latin typeface="Palatino Linotype" panose="02040502050505030304" pitchFamily="18" charset="0"/>
              </a:rPr>
              <a:t>Less common in countries with routine BCG vaccination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7FADF40-5B33-1D22-5C4A-99562F70253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00" b="35000"/>
          <a:stretch>
            <a:fillRect/>
          </a:stretch>
        </p:blipFill>
        <p:spPr>
          <a:xfrm>
            <a:off x="0" y="16933"/>
            <a:ext cx="9144000" cy="379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91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5D99BA51-9068-F837-BAE5-BDC20DB8DB1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166" t="23617" r="10000" b="28386"/>
          <a:stretch>
            <a:fillRect/>
          </a:stretch>
        </p:blipFill>
        <p:spPr>
          <a:xfrm>
            <a:off x="-16565" y="76200"/>
            <a:ext cx="3558201" cy="1501347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57C01F55-1BB5-54EF-4EFD-973751AFA7E7}"/>
              </a:ext>
            </a:extLst>
          </p:cNvPr>
          <p:cNvGrpSpPr/>
          <p:nvPr/>
        </p:nvGrpSpPr>
        <p:grpSpPr>
          <a:xfrm>
            <a:off x="311714" y="0"/>
            <a:ext cx="8771559" cy="6571364"/>
            <a:chOff x="311714" y="0"/>
            <a:chExt cx="8771559" cy="6571364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0EB09FFF-0222-78D9-4FAB-4A91BA6F7C0C}"/>
                </a:ext>
              </a:extLst>
            </p:cNvPr>
            <p:cNvGrpSpPr/>
            <p:nvPr/>
          </p:nvGrpSpPr>
          <p:grpSpPr>
            <a:xfrm>
              <a:off x="311714" y="0"/>
              <a:ext cx="8771559" cy="6571364"/>
              <a:chOff x="-609600" y="187431"/>
              <a:chExt cx="10068224" cy="6749059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F991588D-5CB8-83AD-AED5-1FA54566B28B}"/>
                  </a:ext>
                </a:extLst>
              </p:cNvPr>
              <p:cNvSpPr/>
              <p:nvPr/>
            </p:nvSpPr>
            <p:spPr>
              <a:xfrm>
                <a:off x="3119963" y="1157314"/>
                <a:ext cx="4929146" cy="4572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600" b="1" dirty="0">
                    <a:ln w="0"/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Latent tuberculosis infection (granuloma)</a:t>
                </a:r>
                <a:endParaRPr lang="en-US" sz="1600" b="1" dirty="0">
                  <a:latin typeface="Palatino Linotype" panose="02040502050505030304" pitchFamily="18" charset="0"/>
                </a:endParaRP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00BDF553-2180-9D6F-EFC2-0142A89F2B43}"/>
                  </a:ext>
                </a:extLst>
              </p:cNvPr>
              <p:cNvSpPr/>
              <p:nvPr/>
            </p:nvSpPr>
            <p:spPr>
              <a:xfrm>
                <a:off x="6182024" y="2373681"/>
                <a:ext cx="32766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>
                    <a:ln w="0"/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Exogenous reinfection</a:t>
                </a:r>
                <a:endParaRPr lang="en-US" sz="1600" b="1" dirty="0">
                  <a:latin typeface="Palatino Linotype" panose="02040502050505030304" pitchFamily="18" charset="0"/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2F2091A5-4D20-226A-0EE9-7A3E55B2E1FC}"/>
                  </a:ext>
                </a:extLst>
              </p:cNvPr>
              <p:cNvSpPr/>
              <p:nvPr/>
            </p:nvSpPr>
            <p:spPr>
              <a:xfrm>
                <a:off x="1143000" y="2454206"/>
                <a:ext cx="3276600" cy="4572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b="1" dirty="0">
                    <a:ln w="0"/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Reactivation (endogenous)</a:t>
                </a:r>
                <a:endParaRPr lang="en-US" sz="1600" b="1" dirty="0">
                  <a:latin typeface="Palatino Linotype" panose="02040502050505030304" pitchFamily="18" charset="0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698843B8-A11B-473A-7888-F3B5EBAAD5B9}"/>
                  </a:ext>
                </a:extLst>
              </p:cNvPr>
              <p:cNvSpPr/>
              <p:nvPr/>
            </p:nvSpPr>
            <p:spPr>
              <a:xfrm>
                <a:off x="-609600" y="3422374"/>
                <a:ext cx="2838450" cy="1639957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600" b="1" dirty="0">
                    <a:ln w="0"/>
                    <a:solidFill>
                      <a:schemeClr val="accent1">
                        <a:lumMod val="75000"/>
                      </a:schemeClr>
                    </a:solidFill>
                    <a:latin typeface="Palatino Linotype" panose="02040502050505030304" pitchFamily="18" charset="0"/>
                  </a:rPr>
                  <a:t>Th1 immune response</a:t>
                </a:r>
                <a:r>
                  <a:rPr lang="en-US" sz="1600" b="1" dirty="0">
                    <a:ln w="0"/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➡ </a:t>
                </a:r>
                <a:r>
                  <a:rPr lang="en-US" sz="1600" b="1" dirty="0" err="1">
                    <a:ln w="0"/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Fibrocaseous</a:t>
                </a:r>
                <a:r>
                  <a:rPr lang="en-US" sz="1600" b="1" dirty="0">
                    <a:ln w="0"/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 (post-primary) tuberculosis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b="1" dirty="0">
                    <a:ln w="0"/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cavitary lesions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b="1" dirty="0">
                    <a:ln w="0"/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upper lobes of lung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b="1" dirty="0">
                    <a:ln w="0"/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localized disease</a:t>
                </a:r>
                <a:endParaRPr lang="en-US" b="1" dirty="0">
                  <a:latin typeface="Palatino Linotype" panose="02040502050505030304" pitchFamily="18" charset="0"/>
                </a:endParaRP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57DB81D1-5A2B-6859-143D-C31E4D055332}"/>
                  </a:ext>
                </a:extLst>
              </p:cNvPr>
              <p:cNvSpPr/>
              <p:nvPr/>
            </p:nvSpPr>
            <p:spPr>
              <a:xfrm>
                <a:off x="2590800" y="3429000"/>
                <a:ext cx="2838450" cy="16333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600" b="1" dirty="0">
                    <a:ln w="0"/>
                    <a:solidFill>
                      <a:schemeClr val="accent1">
                        <a:lumMod val="75000"/>
                      </a:schemeClr>
                    </a:solidFill>
                    <a:latin typeface="Palatino Linotype" panose="02040502050505030304" pitchFamily="18" charset="0"/>
                  </a:rPr>
                  <a:t>Th2 immune response</a:t>
                </a:r>
                <a:r>
                  <a:rPr lang="en-US" sz="1600" b="1" dirty="0">
                    <a:ln w="0"/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➡ </a:t>
                </a:r>
              </a:p>
              <a:p>
                <a:r>
                  <a:rPr lang="en-US" sz="1600" b="1" dirty="0">
                    <a:ln w="0"/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Miliary tuberculosis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b="1" dirty="0">
                    <a:ln w="0"/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hematogenous spread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b="1" dirty="0">
                    <a:ln w="0"/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numerous small granulomas</a:t>
                </a:r>
                <a:endParaRPr lang="en-US" sz="1600" b="1" dirty="0">
                  <a:latin typeface="Palatino Linotype" panose="02040502050505030304" pitchFamily="18" charset="0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0FFEE056-1427-7DBC-86E4-D7E1E05ECD10}"/>
                  </a:ext>
                </a:extLst>
              </p:cNvPr>
              <p:cNvSpPr/>
              <p:nvPr/>
            </p:nvSpPr>
            <p:spPr>
              <a:xfrm>
                <a:off x="6138862" y="3390521"/>
                <a:ext cx="3276600" cy="18682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sz="1600" b="1" dirty="0">
                    <a:ln w="0"/>
                    <a:solidFill>
                      <a:srgbClr val="FF0000"/>
                    </a:solidFill>
                    <a:latin typeface="Palatino Linotype" panose="02040502050505030304" pitchFamily="18" charset="0"/>
                  </a:rPr>
                  <a:t>Progressive secondary tuberculosis</a:t>
                </a:r>
                <a:r>
                  <a:rPr lang="en-US" sz="1600" b="1" dirty="0">
                    <a:ln w="0"/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➡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b="1" dirty="0">
                    <a:ln w="0"/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inhalation of new bacilli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1600" b="1" dirty="0">
                    <a:ln w="0"/>
                    <a:solidFill>
                      <a:schemeClr val="tx1"/>
                    </a:solidFill>
                    <a:latin typeface="Palatino Linotype" panose="02040502050505030304" pitchFamily="18" charset="0"/>
                  </a:rPr>
                  <a:t>common in immunocompromised patients (HIV)</a:t>
                </a:r>
              </a:p>
            </p:txBody>
          </p:sp>
          <p:pic>
            <p:nvPicPr>
              <p:cNvPr id="11" name="Picture 2" descr="Cavitating tuberculosis presenting with hemoptysis (note arrows... |  Download Scientific Diagram">
                <a:extLst>
                  <a:ext uri="{FF2B5EF4-FFF2-40B4-BE49-F238E27FC236}">
                    <a16:creationId xmlns:a16="http://schemas.microsoft.com/office/drawing/2014/main" id="{E940AC9B-522F-F7C4-C0F6-0C921F73DC5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28601" y="5212068"/>
                <a:ext cx="2166938" cy="158194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4" descr="Miliary Tuberculosis, X-ray - Stock Image - M270/0272 - Science Photo  Library">
                <a:extLst>
                  <a:ext uri="{FF2B5EF4-FFF2-40B4-BE49-F238E27FC236}">
                    <a16:creationId xmlns:a16="http://schemas.microsoft.com/office/drawing/2014/main" id="{E9C6CDA1-BA29-061D-A197-6942875D74B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7037" y="5212067"/>
                <a:ext cx="2143125" cy="17244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F4BCCE97-2F90-8A2A-1664-B0247A8D1A3B}"/>
                  </a:ext>
                </a:extLst>
              </p:cNvPr>
              <p:cNvCxnSpPr/>
              <p:nvPr/>
            </p:nvCxnSpPr>
            <p:spPr>
              <a:xfrm flipH="1">
                <a:off x="4010025" y="2057400"/>
                <a:ext cx="257175" cy="152400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4" name="Straight Arrow Connector 13">
                <a:extLst>
                  <a:ext uri="{FF2B5EF4-FFF2-40B4-BE49-F238E27FC236}">
                    <a16:creationId xmlns:a16="http://schemas.microsoft.com/office/drawing/2014/main" id="{43464959-2DDC-4FB6-0908-94F0FA2C6483}"/>
                  </a:ext>
                </a:extLst>
              </p:cNvPr>
              <p:cNvCxnSpPr/>
              <p:nvPr/>
            </p:nvCxnSpPr>
            <p:spPr>
              <a:xfrm flipH="1">
                <a:off x="1524000" y="2992196"/>
                <a:ext cx="257175" cy="152400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Straight Arrow Connector 14">
                <a:extLst>
                  <a:ext uri="{FF2B5EF4-FFF2-40B4-BE49-F238E27FC236}">
                    <a16:creationId xmlns:a16="http://schemas.microsoft.com/office/drawing/2014/main" id="{88F87834-AB6B-9D8D-BD13-86ECDCB177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86589" y="2987184"/>
                <a:ext cx="257175" cy="152400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>
                <a:extLst>
                  <a:ext uri="{FF2B5EF4-FFF2-40B4-BE49-F238E27FC236}">
                    <a16:creationId xmlns:a16="http://schemas.microsoft.com/office/drawing/2014/main" id="{E9324903-AFA7-A5A7-2858-74BC58617BB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29400" y="2057400"/>
                <a:ext cx="257175" cy="152400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>
                <a:extLst>
                  <a:ext uri="{FF2B5EF4-FFF2-40B4-BE49-F238E27FC236}">
                    <a16:creationId xmlns:a16="http://schemas.microsoft.com/office/drawing/2014/main" id="{ADA8FDAC-B86C-1499-1689-6F450483722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77162" y="2898819"/>
                <a:ext cx="0" cy="240765"/>
              </a:xfrm>
              <a:prstGeom prst="straightConnector1">
                <a:avLst/>
              </a:prstGeom>
              <a:ln w="28575"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4" name="Content Placeholder 3">
                <a:extLst>
                  <a:ext uri="{FF2B5EF4-FFF2-40B4-BE49-F238E27FC236}">
                    <a16:creationId xmlns:a16="http://schemas.microsoft.com/office/drawing/2014/main" id="{141C12E0-13C9-6F22-FC2E-6790D6E6E8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rcRect l="28326" t="5327" r="52335" b="69464"/>
              <a:stretch>
                <a:fillRect/>
              </a:stretch>
            </p:blipFill>
            <p:spPr>
              <a:xfrm>
                <a:off x="4946372" y="187431"/>
                <a:ext cx="1262271" cy="1096963"/>
              </a:xfrm>
              <a:prstGeom prst="rect">
                <a:avLst/>
              </a:prstGeom>
            </p:spPr>
          </p:pic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212BFE5-21B5-8ED0-A024-F6D36E1E0E14}"/>
                </a:ext>
              </a:extLst>
            </p:cNvPr>
            <p:cNvSpPr txBox="1"/>
            <p:nvPr/>
          </p:nvSpPr>
          <p:spPr>
            <a:xfrm>
              <a:off x="3958396" y="1510560"/>
              <a:ext cx="458690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dirty="0">
                  <a:solidFill>
                    <a:srgbClr val="FF0000"/>
                  </a:solidFill>
                  <a:latin typeface="Palatino Linotype" panose="02040502050505030304" pitchFamily="18" charset="0"/>
                </a:rPr>
                <a:t>decline of cell-mediated immunity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11D9E169-B65B-50BF-EC75-877100665A42}"/>
                </a:ext>
              </a:extLst>
            </p:cNvPr>
            <p:cNvCxnSpPr>
              <a:cxnSpLocks/>
            </p:cNvCxnSpPr>
            <p:nvPr/>
          </p:nvCxnSpPr>
          <p:spPr>
            <a:xfrm>
              <a:off x="5700360" y="1299561"/>
              <a:ext cx="0" cy="234426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5287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CA454-0A9A-5695-4084-10BDD865A0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1613AB7-56FF-6403-35DC-675D79A52EC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3810"/>
          <a:stretch>
            <a:fillRect/>
          </a:stretch>
        </p:blipFill>
        <p:spPr>
          <a:xfrm>
            <a:off x="990600" y="4333461"/>
            <a:ext cx="4800600" cy="2438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3B9FDFA-3853-8A06-B0FF-85EB9872A617}"/>
              </a:ext>
            </a:extLst>
          </p:cNvPr>
          <p:cNvSpPr txBox="1"/>
          <p:nvPr/>
        </p:nvSpPr>
        <p:spPr>
          <a:xfrm>
            <a:off x="152400" y="76200"/>
            <a:ext cx="90364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en-US" sz="2800" b="1" dirty="0">
                <a:latin typeface="Palatino Linotype" panose="02040502050505030304" pitchFamily="18" charset="0"/>
              </a:rPr>
              <a:t>Bacteriological diagnosis of tuberculosis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4E28C4F4-20E9-3503-4560-AFA40E56D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842" y="685800"/>
            <a:ext cx="4535557" cy="44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609600" indent="-609600" eaLnBrk="1" hangingPunct="1">
              <a:buFont typeface="Wingdings" pitchFamily="2" charset="2"/>
              <a:buNone/>
              <a:defRPr/>
            </a:pPr>
            <a:endParaRPr lang="sr-Cyrl-CS" sz="600" b="1" kern="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en-US" sz="2400" b="1" dirty="0">
                <a:effectLst/>
                <a:latin typeface="Palatino Linotype" panose="02040502050505030304" pitchFamily="18" charset="0"/>
              </a:rPr>
              <a:t>Characteristics</a:t>
            </a:r>
            <a:endParaRPr lang="en-US" sz="2400" dirty="0">
              <a:effectLst/>
              <a:latin typeface="Palatino Linotype" panose="02040502050505030304" pitchFamily="18" charset="0"/>
            </a:endParaRPr>
          </a:p>
          <a:p>
            <a:pPr marL="400050" lvl="1" indent="0">
              <a:buNone/>
            </a:pPr>
            <a:r>
              <a:rPr lang="en-US" sz="1800" dirty="0">
                <a:effectLst/>
                <a:latin typeface="Palatino Linotype" panose="02040502050505030304" pitchFamily="18" charset="0"/>
              </a:rPr>
              <a:t>• slow-growing bacteria</a:t>
            </a:r>
            <a:br>
              <a:rPr lang="en-US" sz="1800" dirty="0">
                <a:effectLst/>
                <a:latin typeface="Palatino Linotype" panose="02040502050505030304" pitchFamily="18" charset="0"/>
              </a:rPr>
            </a:br>
            <a:r>
              <a:rPr lang="en-US" sz="1800" dirty="0">
                <a:effectLst/>
                <a:latin typeface="Palatino Linotype" panose="02040502050505030304" pitchFamily="18" charset="0"/>
              </a:rPr>
              <a:t>• diagnosis may take </a:t>
            </a:r>
            <a:r>
              <a:rPr lang="en-US" sz="1800" b="1" dirty="0">
                <a:solidFill>
                  <a:srgbClr val="FF0000"/>
                </a:solidFill>
                <a:effectLst/>
                <a:latin typeface="Palatino Linotype" panose="02040502050505030304" pitchFamily="18" charset="0"/>
              </a:rPr>
              <a:t>several weeks</a:t>
            </a:r>
            <a:br>
              <a:rPr lang="en-US" sz="1800" dirty="0">
                <a:effectLst/>
                <a:latin typeface="Palatino Linotype" panose="02040502050505030304" pitchFamily="18" charset="0"/>
              </a:rPr>
            </a:br>
            <a:r>
              <a:rPr lang="en-US" sz="1800" dirty="0">
                <a:effectLst/>
                <a:latin typeface="Palatino Linotype" panose="02040502050505030304" pitchFamily="18" charset="0"/>
              </a:rPr>
              <a:t>• repeated samples are often required</a:t>
            </a:r>
          </a:p>
          <a:p>
            <a:pPr marL="0" indent="0">
              <a:buNone/>
            </a:pPr>
            <a:br>
              <a:rPr lang="en-US" sz="2400" dirty="0">
                <a:effectLst/>
                <a:latin typeface="Palatino Linotype" panose="02040502050505030304" pitchFamily="18" charset="0"/>
              </a:rPr>
            </a:br>
            <a:r>
              <a:rPr lang="en-US" sz="2400" b="1" dirty="0">
                <a:effectLst/>
                <a:latin typeface="Palatino Linotype" panose="02040502050505030304" pitchFamily="18" charset="0"/>
              </a:rPr>
              <a:t>Clinical samples</a:t>
            </a:r>
          </a:p>
          <a:p>
            <a:pPr marL="400050" lvl="1" indent="0">
              <a:buNone/>
            </a:pPr>
            <a:r>
              <a:rPr lang="en-US" sz="1800" dirty="0">
                <a:effectLst/>
                <a:latin typeface="Palatino Linotype" panose="02040502050505030304" pitchFamily="18" charset="0"/>
              </a:rPr>
              <a:t>• sputum</a:t>
            </a:r>
            <a:br>
              <a:rPr lang="en-US" sz="1800" dirty="0">
                <a:effectLst/>
                <a:latin typeface="Palatino Linotype" panose="02040502050505030304" pitchFamily="18" charset="0"/>
              </a:rPr>
            </a:br>
            <a:r>
              <a:rPr lang="en-US" sz="1800" dirty="0">
                <a:effectLst/>
                <a:latin typeface="Palatino Linotype" panose="02040502050505030304" pitchFamily="18" charset="0"/>
              </a:rPr>
              <a:t>• cerebrospinal fluid</a:t>
            </a:r>
            <a:br>
              <a:rPr lang="en-US" sz="1800" dirty="0">
                <a:effectLst/>
                <a:latin typeface="Palatino Linotype" panose="02040502050505030304" pitchFamily="18" charset="0"/>
              </a:rPr>
            </a:br>
            <a:r>
              <a:rPr lang="en-US" sz="1800" dirty="0">
                <a:effectLst/>
                <a:latin typeface="Palatino Linotype" panose="02040502050505030304" pitchFamily="18" charset="0"/>
              </a:rPr>
              <a:t>• pleural fluid</a:t>
            </a:r>
            <a:br>
              <a:rPr lang="en-US" sz="1800" dirty="0">
                <a:effectLst/>
                <a:latin typeface="Palatino Linotype" panose="02040502050505030304" pitchFamily="18" charset="0"/>
              </a:rPr>
            </a:br>
            <a:r>
              <a:rPr lang="en-US" sz="1800" dirty="0">
                <a:effectLst/>
                <a:latin typeface="Palatino Linotype" panose="02040502050505030304" pitchFamily="18" charset="0"/>
              </a:rPr>
              <a:t>• lymph node biopsy</a:t>
            </a:r>
            <a:br>
              <a:rPr lang="en-US" sz="1800" dirty="0">
                <a:effectLst/>
                <a:latin typeface="Palatino Linotype" panose="02040502050505030304" pitchFamily="18" charset="0"/>
              </a:rPr>
            </a:br>
            <a:r>
              <a:rPr lang="en-US" sz="1800" dirty="0">
                <a:effectLst/>
                <a:latin typeface="Palatino Linotype" panose="02040502050505030304" pitchFamily="18" charset="0"/>
              </a:rPr>
              <a:t>• urine</a:t>
            </a:r>
          </a:p>
          <a:p>
            <a:pPr marL="0" indent="0">
              <a:buNone/>
            </a:pPr>
            <a:br>
              <a:rPr lang="en-US" sz="2000" dirty="0">
                <a:latin typeface="Palatino Linotype" panose="02040502050505030304" pitchFamily="18" charset="0"/>
              </a:rPr>
            </a:br>
            <a:endParaRPr lang="en-US" sz="2000" dirty="0">
              <a:latin typeface="Palatino Linotype" panose="0204050205050503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0C1201-6986-8E4A-5BD4-A7423E7BD6F4}"/>
              </a:ext>
            </a:extLst>
          </p:cNvPr>
          <p:cNvSpPr txBox="1"/>
          <p:nvPr/>
        </p:nvSpPr>
        <p:spPr>
          <a:xfrm>
            <a:off x="4509323" y="685800"/>
            <a:ext cx="48006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effectLst/>
                <a:latin typeface="Palatino Linotype" panose="02040502050505030304" pitchFamily="18" charset="0"/>
              </a:rPr>
              <a:t>Diagnostic methods</a:t>
            </a:r>
          </a:p>
          <a:p>
            <a:pPr marL="400050" lvl="1" indent="0">
              <a:buNone/>
            </a:pPr>
            <a:r>
              <a:rPr lang="en-US" dirty="0">
                <a:effectLst/>
                <a:latin typeface="Palatino Linotype" panose="02040502050505030304" pitchFamily="18" charset="0"/>
              </a:rPr>
              <a:t>• </a:t>
            </a:r>
            <a:r>
              <a:rPr lang="en-US" b="1" dirty="0">
                <a:effectLst/>
                <a:latin typeface="Palatino Linotype" panose="02040502050505030304" pitchFamily="18" charset="0"/>
              </a:rPr>
              <a:t>Ziehl–</a:t>
            </a:r>
            <a:r>
              <a:rPr lang="en-US" b="1" dirty="0" err="1">
                <a:effectLst/>
                <a:latin typeface="Palatino Linotype" panose="02040502050505030304" pitchFamily="18" charset="0"/>
              </a:rPr>
              <a:t>Neelsen</a:t>
            </a:r>
            <a:r>
              <a:rPr lang="en-US" b="1" dirty="0">
                <a:effectLst/>
                <a:latin typeface="Palatino Linotype" panose="02040502050505030304" pitchFamily="18" charset="0"/>
              </a:rPr>
              <a:t> staining</a:t>
            </a:r>
            <a:r>
              <a:rPr lang="en-US" dirty="0">
                <a:effectLst/>
                <a:latin typeface="Palatino Linotype" panose="02040502050505030304" pitchFamily="18" charset="0"/>
              </a:rPr>
              <a:t> (acid-fast bacilli)</a:t>
            </a:r>
            <a:br>
              <a:rPr lang="en-US" dirty="0">
                <a:effectLst/>
                <a:latin typeface="Palatino Linotype" panose="02040502050505030304" pitchFamily="18" charset="0"/>
              </a:rPr>
            </a:br>
            <a:r>
              <a:rPr lang="en-US" dirty="0">
                <a:effectLst/>
                <a:latin typeface="Palatino Linotype" panose="02040502050505030304" pitchFamily="18" charset="0"/>
              </a:rPr>
              <a:t>• </a:t>
            </a:r>
            <a:r>
              <a:rPr lang="en-US" b="1" dirty="0">
                <a:effectLst/>
                <a:latin typeface="Palatino Linotype" panose="02040502050505030304" pitchFamily="18" charset="0"/>
              </a:rPr>
              <a:t>culture</a:t>
            </a:r>
            <a:r>
              <a:rPr lang="en-US" dirty="0">
                <a:effectLst/>
                <a:latin typeface="Palatino Linotype" panose="02040502050505030304" pitchFamily="18" charset="0"/>
              </a:rPr>
              <a:t> – Löwenstein–Jensen medium</a:t>
            </a:r>
            <a:br>
              <a:rPr lang="en-US" dirty="0">
                <a:effectLst/>
                <a:latin typeface="Palatino Linotype" panose="02040502050505030304" pitchFamily="18" charset="0"/>
              </a:rPr>
            </a:br>
            <a:r>
              <a:rPr lang="en-US" dirty="0">
                <a:effectLst/>
                <a:latin typeface="Palatino Linotype" panose="02040502050505030304" pitchFamily="18" charset="0"/>
              </a:rPr>
              <a:t>• </a:t>
            </a:r>
            <a:r>
              <a:rPr lang="en-US" b="1" dirty="0">
                <a:effectLst/>
                <a:latin typeface="Palatino Linotype" panose="02040502050505030304" pitchFamily="18" charset="0"/>
              </a:rPr>
              <a:t>liquid culture systems</a:t>
            </a:r>
            <a:r>
              <a:rPr lang="en-US" dirty="0">
                <a:effectLst/>
                <a:latin typeface="Palatino Linotype" panose="02040502050505030304" pitchFamily="18" charset="0"/>
              </a:rPr>
              <a:t> (faster detection)</a:t>
            </a:r>
            <a:br>
              <a:rPr lang="en-US" dirty="0">
                <a:effectLst/>
                <a:latin typeface="Palatino Linotype" panose="02040502050505030304" pitchFamily="18" charset="0"/>
              </a:rPr>
            </a:br>
            <a:r>
              <a:rPr lang="en-US" dirty="0">
                <a:effectLst/>
                <a:latin typeface="Palatino Linotype" panose="02040502050505030304" pitchFamily="18" charset="0"/>
              </a:rPr>
              <a:t>• </a:t>
            </a:r>
            <a:r>
              <a:rPr lang="en-US" b="1" dirty="0">
                <a:effectLst/>
                <a:latin typeface="Palatino Linotype" panose="02040502050505030304" pitchFamily="18" charset="0"/>
              </a:rPr>
              <a:t>PCR methods</a:t>
            </a:r>
            <a:br>
              <a:rPr lang="en-US" dirty="0">
                <a:effectLst/>
                <a:latin typeface="Palatino Linotype" panose="02040502050505030304" pitchFamily="18" charset="0"/>
              </a:rPr>
            </a:br>
            <a:r>
              <a:rPr lang="en-US" dirty="0">
                <a:effectLst/>
                <a:latin typeface="Palatino Linotype" panose="02040502050505030304" pitchFamily="18" charset="0"/>
              </a:rPr>
              <a:t>• </a:t>
            </a:r>
            <a:r>
              <a:rPr lang="en-US" b="1" dirty="0">
                <a:effectLst/>
                <a:latin typeface="Palatino Linotype" panose="02040502050505030304" pitchFamily="18" charset="0"/>
              </a:rPr>
              <a:t>tuberculin test</a:t>
            </a:r>
            <a:endParaRPr lang="en-US" sz="1600" b="1" kern="0" dirty="0">
              <a:effectLst/>
              <a:latin typeface="Palatino Linotype" panose="0204050205050503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7A97B9B-7ADB-661C-0E23-D583D199F65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2500" t="30000" r="11666" b="22500"/>
          <a:stretch>
            <a:fillRect/>
          </a:stretch>
        </p:blipFill>
        <p:spPr>
          <a:xfrm>
            <a:off x="5105400" y="3563412"/>
            <a:ext cx="3922915" cy="1638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8765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F15F07-7A83-4EC3-51EE-D318CAE18F5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-4000" r="2702" b="14423"/>
          <a:stretch>
            <a:fillRect/>
          </a:stretch>
        </p:blipFill>
        <p:spPr>
          <a:xfrm>
            <a:off x="3585355" y="721347"/>
            <a:ext cx="5410200" cy="3168961"/>
          </a:xfrm>
          <a:prstGeom prst="rect">
            <a:avLst/>
          </a:prstGeom>
        </p:spPr>
      </p:pic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BCG vaccine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idx="1"/>
          </p:nvPr>
        </p:nvSpPr>
        <p:spPr>
          <a:xfrm>
            <a:off x="0" y="990600"/>
            <a:ext cx="3962400" cy="55626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29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B</a:t>
            </a:r>
            <a:r>
              <a:rPr lang="en-US" sz="2900" b="1" dirty="0">
                <a:latin typeface="Palatino Linotype" panose="02040502050505030304" pitchFamily="18" charset="0"/>
              </a:rPr>
              <a:t>acillus </a:t>
            </a:r>
            <a:r>
              <a:rPr lang="en-US" sz="29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C</a:t>
            </a:r>
            <a:r>
              <a:rPr lang="en-US" sz="2900" b="1" dirty="0">
                <a:latin typeface="Palatino Linotype" panose="02040502050505030304" pitchFamily="18" charset="0"/>
              </a:rPr>
              <a:t>almette–</a:t>
            </a:r>
            <a:r>
              <a:rPr lang="en-US" sz="29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G</a:t>
            </a:r>
            <a:r>
              <a:rPr lang="en-US" sz="2900" b="1" dirty="0">
                <a:latin typeface="Palatino Linotype" panose="02040502050505030304" pitchFamily="18" charset="0"/>
              </a:rPr>
              <a:t>uérin (BCG)</a:t>
            </a:r>
            <a:endParaRPr lang="en-US" sz="2900" dirty="0">
              <a:latin typeface="Palatino Linotype" panose="02040502050505030304" pitchFamily="18" charset="0"/>
            </a:endParaRPr>
          </a:p>
          <a:p>
            <a:pPr marL="731520" lvl="1">
              <a:lnSpc>
                <a:spcPct val="120000"/>
              </a:lnSpc>
              <a:spcBef>
                <a:spcPts val="1200"/>
              </a:spcBef>
            </a:pPr>
            <a:r>
              <a:rPr lang="en-US" sz="2900" dirty="0">
                <a:latin typeface="Palatino Linotype" panose="02040502050505030304" pitchFamily="18" charset="0"/>
              </a:rPr>
              <a:t>Live </a:t>
            </a:r>
            <a:r>
              <a:rPr lang="en-US" sz="2900" b="1" dirty="0">
                <a:latin typeface="Palatino Linotype" panose="02040502050505030304" pitchFamily="18" charset="0"/>
              </a:rPr>
              <a:t>attenuated strain of </a:t>
            </a:r>
            <a:r>
              <a:rPr lang="en-US" sz="2900" b="1" i="1" dirty="0">
                <a:latin typeface="Palatino Linotype" panose="02040502050505030304" pitchFamily="18" charset="0"/>
              </a:rPr>
              <a:t>Mycobacterium </a:t>
            </a:r>
            <a:r>
              <a:rPr lang="en-US" sz="2900" b="1" i="1" dirty="0" err="1">
                <a:latin typeface="Palatino Linotype" panose="02040502050505030304" pitchFamily="18" charset="0"/>
              </a:rPr>
              <a:t>bovis</a:t>
            </a:r>
            <a:endParaRPr lang="en-US" sz="2900" dirty="0">
              <a:latin typeface="Palatino Linotype" panose="02040502050505030304" pitchFamily="18" charset="0"/>
            </a:endParaRPr>
          </a:p>
          <a:p>
            <a:pPr marL="731520"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900" dirty="0">
                <a:latin typeface="Palatino Linotype" panose="02040502050505030304" pitchFamily="18" charset="0"/>
              </a:rPr>
              <a:t>Developed by </a:t>
            </a:r>
            <a:r>
              <a:rPr lang="en-US" sz="2900" b="1" dirty="0">
                <a:latin typeface="Palatino Linotype" panose="02040502050505030304" pitchFamily="18" charset="0"/>
              </a:rPr>
              <a:t>Albert Calmette and Camille Guérin</a:t>
            </a:r>
          </a:p>
          <a:p>
            <a:pPr marL="457200" lvl="1" indent="0">
              <a:buNone/>
            </a:pPr>
            <a:endParaRPr lang="en-US" sz="29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en-US" sz="2900" b="1" dirty="0">
                <a:latin typeface="Palatino Linotype" panose="02040502050505030304" pitchFamily="18" charset="0"/>
              </a:rPr>
              <a:t>Attenuation</a:t>
            </a:r>
            <a:endParaRPr lang="en-US" sz="2900" dirty="0">
              <a:latin typeface="Palatino Linotype" panose="02040502050505030304" pitchFamily="18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900" dirty="0">
                <a:latin typeface="Palatino Linotype" panose="02040502050505030304" pitchFamily="18" charset="0"/>
              </a:rPr>
              <a:t>obtained after </a:t>
            </a:r>
            <a:r>
              <a:rPr lang="en-US" sz="2900" b="1" dirty="0">
                <a:latin typeface="Palatino Linotype" panose="02040502050505030304" pitchFamily="18" charset="0"/>
              </a:rPr>
              <a:t>13 years of serial cultivation</a:t>
            </a:r>
            <a:r>
              <a:rPr lang="en-US" sz="2900" dirty="0">
                <a:latin typeface="Palatino Linotype" panose="02040502050505030304" pitchFamily="18" charset="0"/>
              </a:rPr>
              <a:t> on artificial media</a:t>
            </a:r>
          </a:p>
          <a:p>
            <a:pPr marL="0" indent="0">
              <a:buNone/>
            </a:pPr>
            <a:endParaRPr lang="en-US" sz="29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en-US" sz="2900" b="1" dirty="0">
                <a:latin typeface="Palatino Linotype" panose="02040502050505030304" pitchFamily="18" charset="0"/>
              </a:rPr>
              <a:t>First use</a:t>
            </a:r>
          </a:p>
          <a:p>
            <a:pPr lvl="1">
              <a:lnSpc>
                <a:spcPct val="120000"/>
              </a:lnSpc>
            </a:pPr>
            <a:r>
              <a:rPr lang="en-US" sz="2900" b="1" dirty="0">
                <a:latin typeface="Palatino Linotype" panose="02040502050505030304" pitchFamily="18" charset="0"/>
              </a:rPr>
              <a:t>1919</a:t>
            </a:r>
            <a:r>
              <a:rPr lang="en-US" sz="2900" dirty="0">
                <a:latin typeface="Palatino Linotype" panose="02040502050505030304" pitchFamily="18" charset="0"/>
              </a:rPr>
              <a:t> – vaccine development completed</a:t>
            </a:r>
          </a:p>
          <a:p>
            <a:pPr lvl="1">
              <a:lnSpc>
                <a:spcPct val="120000"/>
              </a:lnSpc>
            </a:pPr>
            <a:r>
              <a:rPr lang="en-US" sz="2900" b="1" dirty="0">
                <a:latin typeface="Palatino Linotype" panose="02040502050505030304" pitchFamily="18" charset="0"/>
              </a:rPr>
              <a:t>1921</a:t>
            </a:r>
            <a:r>
              <a:rPr lang="en-US" sz="2900" dirty="0">
                <a:latin typeface="Palatino Linotype" panose="02040502050505030304" pitchFamily="18" charset="0"/>
              </a:rPr>
              <a:t> – first use in humans</a:t>
            </a:r>
          </a:p>
          <a:p>
            <a:pPr marL="0" indent="0">
              <a:buNone/>
            </a:pPr>
            <a:br>
              <a:rPr lang="en-US" sz="2900" dirty="0">
                <a:latin typeface="Palatino Linotype" panose="02040502050505030304" pitchFamily="18" charset="0"/>
              </a:rPr>
            </a:br>
            <a:endParaRPr lang="en-US" sz="2900" dirty="0">
              <a:latin typeface="Palatino Linotype" panose="02040502050505030304" pitchFamily="18" charset="0"/>
            </a:endParaRPr>
          </a:p>
          <a:p>
            <a:pPr marL="609600" indent="-609600" eaLnBrk="1" hangingPunct="1">
              <a:buFont typeface="Arial" pitchFamily="34" charset="0"/>
              <a:buChar char="•"/>
              <a:defRPr/>
            </a:pPr>
            <a:endParaRPr lang="en-US" sz="18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B76107-ECAF-0963-DDA9-C76F0A4E0409}"/>
              </a:ext>
            </a:extLst>
          </p:cNvPr>
          <p:cNvSpPr txBox="1"/>
          <p:nvPr/>
        </p:nvSpPr>
        <p:spPr>
          <a:xfrm>
            <a:off x="4038600" y="4385608"/>
            <a:ext cx="496544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70C0"/>
                </a:solidFill>
                <a:latin typeface="Palatino Linotype" panose="02040502050505030304" pitchFamily="18" charset="0"/>
              </a:rPr>
              <a:t>Why is BCG given at birth?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alatino Linotype" panose="02040502050505030304" pitchFamily="18" charset="0"/>
              </a:rPr>
              <a:t>Newborns lack effective cell-mediated immunity against tuberculosis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alatino Linotype" panose="02040502050505030304" pitchFamily="18" charset="0"/>
              </a:rPr>
              <a:t>Maternal antibodies do not protect against TB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alatino Linotype" panose="02040502050505030304" pitchFamily="18" charset="0"/>
              </a:rPr>
              <a:t>TB is still widely present worldwide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Osuđeni na progon: Gubavi jer su teško sagriješili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36443" y="-23191"/>
            <a:ext cx="9144000" cy="6858000"/>
          </a:xfrm>
          <a:prstGeom prst="rect">
            <a:avLst/>
          </a:prstGeom>
          <a:noFill/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57200" y="3124200"/>
            <a:ext cx="8229600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b="1" dirty="0">
                <a:latin typeface="Palatino Linotype" panose="02040502050505030304" pitchFamily="18" charset="0"/>
                <a:ea typeface="+mj-ea"/>
                <a:cs typeface="+mj-cs"/>
              </a:rPr>
              <a:t>Leprosy etiology and pathogenesis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Palatino Linotype" panose="02040502050505030304" pitchFamily="18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186038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-36228" y="267422"/>
            <a:ext cx="4787900" cy="6453188"/>
          </a:xfrm>
        </p:spPr>
        <p:txBody>
          <a:bodyPr>
            <a:normAutofit/>
          </a:bodyPr>
          <a:lstStyle/>
          <a:p>
            <a:endParaRPr lang="en-US" sz="2200" b="1" dirty="0">
              <a:latin typeface="Palatino Linotype" panose="02040502050505030304" pitchFamily="18" charset="0"/>
            </a:endParaRPr>
          </a:p>
          <a:p>
            <a:endParaRPr lang="en-US" sz="2200" b="1" dirty="0">
              <a:latin typeface="Palatino Linotype" panose="02040502050505030304" pitchFamily="18" charset="0"/>
            </a:endParaRPr>
          </a:p>
          <a:p>
            <a:endParaRPr lang="en-US" sz="2200" b="1" dirty="0">
              <a:latin typeface="Palatino Linotype" panose="02040502050505030304" pitchFamily="18" charset="0"/>
            </a:endParaRPr>
          </a:p>
          <a:p>
            <a:endParaRPr lang="en-US" sz="2200" b="1" dirty="0">
              <a:latin typeface="Palatino Linotype" panose="02040502050505030304" pitchFamily="18" charset="0"/>
            </a:endParaRPr>
          </a:p>
          <a:p>
            <a:endParaRPr lang="en-US" sz="2200" b="1" dirty="0">
              <a:latin typeface="Palatino Linotype" panose="02040502050505030304" pitchFamily="18" charset="0"/>
            </a:endParaRPr>
          </a:p>
          <a:p>
            <a:endParaRPr lang="en-US" sz="2200" b="1" dirty="0">
              <a:latin typeface="Palatino Linotype" panose="02040502050505030304" pitchFamily="18" charset="0"/>
            </a:endParaRPr>
          </a:p>
          <a:p>
            <a:r>
              <a:rPr lang="en-US" sz="22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Gerhard </a:t>
            </a:r>
            <a:r>
              <a:rPr lang="en-US" sz="2200" b="1" dirty="0" err="1">
                <a:solidFill>
                  <a:srgbClr val="FF0000"/>
                </a:solidFill>
                <a:latin typeface="Palatino Linotype" panose="02040502050505030304" pitchFamily="18" charset="0"/>
              </a:rPr>
              <a:t>Armauer</a:t>
            </a:r>
            <a:r>
              <a:rPr lang="en-US" sz="22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 Hansen (1873)</a:t>
            </a:r>
            <a:br>
              <a:rPr lang="en-US" sz="2200" dirty="0">
                <a:solidFill>
                  <a:srgbClr val="FF0000"/>
                </a:solidFill>
                <a:latin typeface="Palatino Linotype" panose="02040502050505030304" pitchFamily="18" charset="0"/>
              </a:rPr>
            </a:br>
            <a:r>
              <a:rPr lang="en-US" sz="2200" dirty="0">
                <a:latin typeface="Palatino Linotype" panose="02040502050505030304" pitchFamily="18" charset="0"/>
              </a:rPr>
              <a:t>discovered the causative agent of leprosy.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z="2200" dirty="0">
              <a:latin typeface="Palatino Linotype" panose="02040502050505030304" pitchFamily="18" charset="0"/>
            </a:endParaRPr>
          </a:p>
        </p:txBody>
      </p:sp>
      <p:sp>
        <p:nvSpPr>
          <p:cNvPr id="195588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859338" y="0"/>
            <a:ext cx="4284662" cy="6453188"/>
          </a:xfrm>
        </p:spPr>
        <p:txBody>
          <a:bodyPr>
            <a:normAutofit/>
          </a:bodyPr>
          <a:lstStyle/>
          <a:p>
            <a:r>
              <a:rPr lang="en-US" sz="2200" b="1" dirty="0">
                <a:latin typeface="Palatino Linotype" panose="02040502050505030304" pitchFamily="18" charset="0"/>
              </a:rPr>
              <a:t>Causative agent:</a:t>
            </a:r>
            <a:br>
              <a:rPr lang="en-US" sz="2200" dirty="0">
                <a:latin typeface="Palatino Linotype" panose="02040502050505030304" pitchFamily="18" charset="0"/>
              </a:rPr>
            </a:br>
            <a:r>
              <a:rPr lang="en-US" sz="22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Mycobacterium leprae</a:t>
            </a:r>
            <a:r>
              <a:rPr lang="en-US" sz="2200" dirty="0">
                <a:solidFill>
                  <a:srgbClr val="FF0000"/>
                </a:solidFill>
                <a:latin typeface="Palatino Linotype" panose="02040502050505030304" pitchFamily="18" charset="0"/>
              </a:rPr>
              <a:t> (Hansen’s bacillus)</a:t>
            </a:r>
          </a:p>
          <a:p>
            <a:pPr marL="0" indent="0">
              <a:buNone/>
            </a:pPr>
            <a:r>
              <a:rPr lang="en-US" sz="2200" b="1" dirty="0">
                <a:latin typeface="Palatino Linotype" panose="02040502050505030304" pitchFamily="18" charset="0"/>
              </a:rPr>
              <a:t>Morphology</a:t>
            </a:r>
            <a:endParaRPr lang="en-US" sz="2200" dirty="0">
              <a:latin typeface="Palatino Linotype" panose="02040502050505030304" pitchFamily="18" charset="0"/>
            </a:endParaRPr>
          </a:p>
          <a:p>
            <a:pPr lvl="1"/>
            <a:r>
              <a:rPr lang="en-US" sz="2000" dirty="0">
                <a:latin typeface="Palatino Linotype" panose="02040502050505030304" pitchFamily="18" charset="0"/>
              </a:rPr>
              <a:t>acid-fast bacillus</a:t>
            </a:r>
          </a:p>
          <a:p>
            <a:pPr lvl="1"/>
            <a:r>
              <a:rPr lang="en-US" sz="2000" dirty="0">
                <a:latin typeface="Palatino Linotype" panose="02040502050505030304" pitchFamily="18" charset="0"/>
              </a:rPr>
              <a:t>aerobic</a:t>
            </a:r>
          </a:p>
          <a:p>
            <a:pPr lvl="1"/>
            <a:r>
              <a:rPr lang="en-US" sz="2000" dirty="0">
                <a:latin typeface="Palatino Linotype" panose="02040502050505030304" pitchFamily="18" charset="0"/>
              </a:rPr>
              <a:t>intracellular pathogen</a:t>
            </a:r>
          </a:p>
          <a:p>
            <a:r>
              <a:rPr lang="en-US" sz="2200" b="1" dirty="0">
                <a:latin typeface="Palatino Linotype" panose="02040502050505030304" pitchFamily="18" charset="0"/>
              </a:rPr>
              <a:t>Special characteristics</a:t>
            </a:r>
            <a:endParaRPr lang="en-US" sz="2200" dirty="0">
              <a:latin typeface="Palatino Linotype" panose="02040502050505030304" pitchFamily="18" charset="0"/>
            </a:endParaRPr>
          </a:p>
          <a:p>
            <a:pPr lvl="1"/>
            <a:r>
              <a:rPr lang="en-US" sz="2000" dirty="0">
                <a:solidFill>
                  <a:srgbClr val="FF0000"/>
                </a:solidFill>
                <a:latin typeface="Palatino Linotype" panose="02040502050505030304" pitchFamily="18" charset="0"/>
              </a:rPr>
              <a:t>cannot grow </a:t>
            </a:r>
            <a:r>
              <a:rPr lang="en-US" sz="2000" dirty="0">
                <a:latin typeface="Palatino Linotype" panose="02040502050505030304" pitchFamily="18" charset="0"/>
              </a:rPr>
              <a:t>on artificial culture media</a:t>
            </a:r>
          </a:p>
          <a:p>
            <a:pPr lvl="1"/>
            <a:r>
              <a:rPr lang="en-US" sz="2000" dirty="0">
                <a:latin typeface="Palatino Linotype" panose="02040502050505030304" pitchFamily="18" charset="0"/>
              </a:rPr>
              <a:t>grows experimentally in </a:t>
            </a:r>
            <a:r>
              <a:rPr lang="en-US" sz="2000" b="1" dirty="0">
                <a:latin typeface="Palatino Linotype" panose="02040502050505030304" pitchFamily="18" charset="0"/>
              </a:rPr>
              <a:t>mouse footpads and armadillos</a:t>
            </a:r>
            <a:endParaRPr lang="en-US" sz="2000" dirty="0">
              <a:latin typeface="Palatino Linotype" panose="02040502050505030304" pitchFamily="18" charset="0"/>
            </a:endParaRPr>
          </a:p>
          <a:p>
            <a:pPr eaLnBrk="1" hangingPunct="1">
              <a:spcBef>
                <a:spcPct val="0"/>
              </a:spcBef>
              <a:buFont typeface="Wingdings" pitchFamily="2" charset="2"/>
              <a:buNone/>
              <a:defRPr/>
            </a:pPr>
            <a:endParaRPr lang="en-US" sz="2200" b="1" dirty="0">
              <a:latin typeface="Palatino Linotype" panose="02040502050505030304" pitchFamily="18" charset="0"/>
            </a:endParaRPr>
          </a:p>
        </p:txBody>
      </p:sp>
      <p:pic>
        <p:nvPicPr>
          <p:cNvPr id="60420" name="Picture 5" descr="Image:Gerhard Hansen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0" y="137390"/>
            <a:ext cx="183294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mycavium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983" y="4146376"/>
            <a:ext cx="3284979" cy="246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83A822-BF7E-076B-FAF2-53BEB1CCC0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5000" y="4685195"/>
            <a:ext cx="2737341" cy="176799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5362C8-D0BC-7281-829A-84ED9F491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396874"/>
          </a:xfrm>
        </p:spPr>
        <p:txBody>
          <a:bodyPr>
            <a:normAutofit fontScale="90000"/>
          </a:bodyPr>
          <a:lstStyle/>
          <a:p>
            <a:r>
              <a:rPr lang="en-US" sz="3200" b="1" dirty="0">
                <a:latin typeface="Palatino Linotype" panose="02040502050505030304" pitchFamily="18" charset="0"/>
              </a:rPr>
              <a:t>Epidemiology and tissue tropism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FD5607-24B0-AB94-C4DF-ED8DC4DE8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447800"/>
            <a:ext cx="7886700" cy="527367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b="1" dirty="0">
                <a:latin typeface="Palatino Linotype" panose="02040502050505030304" pitchFamily="18" charset="0"/>
              </a:rPr>
              <a:t>Source of infection:</a:t>
            </a:r>
            <a:endParaRPr lang="en-US" dirty="0">
              <a:latin typeface="Palatino Linotype" panose="02040502050505030304" pitchFamily="18" charset="0"/>
            </a:endParaRPr>
          </a:p>
          <a:p>
            <a:pPr lvl="1"/>
            <a:r>
              <a:rPr lang="en-US" sz="2600" dirty="0">
                <a:latin typeface="Palatino Linotype" panose="02040502050505030304" pitchFamily="18" charset="0"/>
              </a:rPr>
              <a:t>infected person (especially </a:t>
            </a:r>
            <a:r>
              <a:rPr lang="en-US" sz="2600" b="1" dirty="0">
                <a:latin typeface="Palatino Linotype" panose="02040502050505030304" pitchFamily="18" charset="0"/>
              </a:rPr>
              <a:t>lepromatous leprosy</a:t>
            </a:r>
            <a:r>
              <a:rPr lang="en-US" sz="2600" dirty="0">
                <a:latin typeface="Palatino Linotype" panose="02040502050505030304" pitchFamily="18" charset="0"/>
              </a:rPr>
              <a:t>)</a:t>
            </a:r>
          </a:p>
          <a:p>
            <a:pPr marL="457200" lvl="1" indent="0">
              <a:buNone/>
            </a:pPr>
            <a:endParaRPr lang="en-US" sz="26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en-US" b="1" dirty="0">
                <a:latin typeface="Palatino Linotype" panose="02040502050505030304" pitchFamily="18" charset="0"/>
              </a:rPr>
              <a:t>Transmission:</a:t>
            </a:r>
            <a:endParaRPr lang="en-US" dirty="0">
              <a:latin typeface="Palatino Linotype" panose="02040502050505030304" pitchFamily="18" charset="0"/>
            </a:endParaRPr>
          </a:p>
          <a:p>
            <a:pPr lvl="1"/>
            <a:r>
              <a:rPr lang="en-US" sz="2600" dirty="0">
                <a:latin typeface="Palatino Linotype" panose="02040502050505030304" pitchFamily="18" charset="0"/>
              </a:rPr>
              <a:t>prolonged contact</a:t>
            </a:r>
          </a:p>
          <a:p>
            <a:pPr lvl="1"/>
            <a:r>
              <a:rPr lang="en-US" sz="2600" dirty="0">
                <a:latin typeface="Palatino Linotype" panose="02040502050505030304" pitchFamily="18" charset="0"/>
              </a:rPr>
              <a:t>bacilli present in </a:t>
            </a:r>
            <a:r>
              <a:rPr lang="en-US" sz="2600" b="1" dirty="0">
                <a:latin typeface="Palatino Linotype" panose="02040502050505030304" pitchFamily="18" charset="0"/>
              </a:rPr>
              <a:t>nasal mucosa and skin lesions</a:t>
            </a:r>
          </a:p>
          <a:p>
            <a:pPr marL="457200" lvl="1" indent="0">
              <a:buNone/>
            </a:pPr>
            <a:endParaRPr lang="en-US" sz="26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en-US" b="1" dirty="0">
                <a:latin typeface="Palatino Linotype" panose="02040502050505030304" pitchFamily="18" charset="0"/>
              </a:rPr>
              <a:t>Incubation period:</a:t>
            </a:r>
            <a:endParaRPr lang="en-US" dirty="0">
              <a:latin typeface="Palatino Linotype" panose="02040502050505030304" pitchFamily="18" charset="0"/>
            </a:endParaRPr>
          </a:p>
          <a:p>
            <a:pPr lvl="1"/>
            <a:r>
              <a:rPr lang="en-US" sz="2600" b="1" dirty="0">
                <a:latin typeface="Palatino Linotype" panose="02040502050505030304" pitchFamily="18" charset="0"/>
              </a:rPr>
              <a:t>2–20 years</a:t>
            </a:r>
          </a:p>
          <a:p>
            <a:pPr marL="457200" lvl="1" indent="0">
              <a:buNone/>
            </a:pPr>
            <a:endParaRPr lang="en-US" sz="26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en-US" b="1" dirty="0">
                <a:latin typeface="Palatino Linotype" panose="02040502050505030304" pitchFamily="18" charset="0"/>
              </a:rPr>
              <a:t>Tissue affinity</a:t>
            </a:r>
            <a:br>
              <a:rPr lang="en-US" dirty="0">
                <a:latin typeface="Palatino Linotype" panose="02040502050505030304" pitchFamily="18" charset="0"/>
              </a:rPr>
            </a:br>
            <a:r>
              <a:rPr lang="en-US" i="1" dirty="0">
                <a:latin typeface="Palatino Linotype" panose="02040502050505030304" pitchFamily="18" charset="0"/>
              </a:rPr>
              <a:t>M. leprae</a:t>
            </a:r>
            <a:r>
              <a:rPr lang="en-US" dirty="0">
                <a:latin typeface="Palatino Linotype" panose="02040502050505030304" pitchFamily="18" charset="0"/>
              </a:rPr>
              <a:t> shows tropism for:</a:t>
            </a:r>
          </a:p>
          <a:p>
            <a:pPr lvl="1"/>
            <a:r>
              <a:rPr lang="en-US" sz="2600" b="1" dirty="0">
                <a:latin typeface="Palatino Linotype" panose="02040502050505030304" pitchFamily="18" charset="0"/>
              </a:rPr>
              <a:t>skin</a:t>
            </a:r>
            <a:endParaRPr lang="en-US" sz="2600" dirty="0">
              <a:latin typeface="Palatino Linotype" panose="02040502050505030304" pitchFamily="18" charset="0"/>
            </a:endParaRPr>
          </a:p>
          <a:p>
            <a:pPr lvl="1"/>
            <a:r>
              <a:rPr lang="en-US" sz="2600" b="1" dirty="0">
                <a:latin typeface="Palatino Linotype" panose="02040502050505030304" pitchFamily="18" charset="0"/>
              </a:rPr>
              <a:t>nasal mucosa</a:t>
            </a:r>
            <a:endParaRPr lang="en-US" sz="2600" dirty="0">
              <a:latin typeface="Palatino Linotype" panose="02040502050505030304" pitchFamily="18" charset="0"/>
            </a:endParaRPr>
          </a:p>
          <a:p>
            <a:pPr lvl="1"/>
            <a:r>
              <a:rPr lang="en-US" sz="2600" b="1" dirty="0">
                <a:latin typeface="Palatino Linotype" panose="02040502050505030304" pitchFamily="18" charset="0"/>
              </a:rPr>
              <a:t>peripheral nerves</a:t>
            </a:r>
            <a:endParaRPr lang="en-US" sz="2600" dirty="0">
              <a:latin typeface="Palatino Linotype" panose="02040502050505030304" pitchFamily="18" charset="0"/>
            </a:endParaRPr>
          </a:p>
          <a:p>
            <a:pPr lvl="1"/>
            <a:r>
              <a:rPr lang="en-US" sz="2600" b="1" dirty="0">
                <a:latin typeface="Palatino Linotype" panose="02040502050505030304" pitchFamily="18" charset="0"/>
              </a:rPr>
              <a:t>testes</a:t>
            </a:r>
            <a:endParaRPr lang="en-US" sz="2600" dirty="0">
              <a:latin typeface="Palatino Linotype" panose="02040502050505030304" pitchFamily="18" charset="0"/>
            </a:endParaRPr>
          </a:p>
          <a:p>
            <a:endParaRPr lang="en-US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3242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4D6FA-3315-D20F-DBC6-A03EBC7E9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711" y="135076"/>
            <a:ext cx="7886700" cy="549274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latin typeface="Palatino Linotype" panose="02040502050505030304" pitchFamily="18" charset="0"/>
              </a:rPr>
              <a:t>Clinical forms of leprosy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DF4EE1-C187-6CF8-5CA7-8D1AECD3F1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189" y="1447800"/>
            <a:ext cx="432435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</a:pPr>
            <a:r>
              <a:rPr lang="en-US" sz="2200" b="1" dirty="0">
                <a:latin typeface="Palatino Linotype" panose="02040502050505030304" pitchFamily="18" charset="0"/>
              </a:rPr>
              <a:t>Lepromatous leprosy-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200" b="1" dirty="0">
                <a:latin typeface="Palatino Linotype" panose="02040502050505030304" pitchFamily="18" charset="0"/>
              </a:rPr>
              <a:t>(lepra </a:t>
            </a:r>
            <a:r>
              <a:rPr lang="en-US" sz="2200" b="1" dirty="0" err="1">
                <a:latin typeface="Palatino Linotype" panose="02040502050505030304" pitchFamily="18" charset="0"/>
              </a:rPr>
              <a:t>humida</a:t>
            </a:r>
            <a:r>
              <a:rPr lang="en-US" sz="2200" b="1" dirty="0">
                <a:latin typeface="Palatino Linotype" panose="02040502050505030304" pitchFamily="18" charset="0"/>
              </a:rPr>
              <a:t>, wet leprosy)</a:t>
            </a:r>
          </a:p>
          <a:p>
            <a:pPr marL="0" indent="0">
              <a:buNone/>
            </a:pPr>
            <a:endParaRPr lang="en-US" sz="2200" b="1" dirty="0">
              <a:latin typeface="Palatino Linotype" panose="02040502050505030304" pitchFamily="18" charset="0"/>
            </a:endParaRPr>
          </a:p>
          <a:p>
            <a:r>
              <a:rPr lang="en-US" sz="2200" dirty="0">
                <a:latin typeface="Palatino Linotype" panose="02040502050505030304" pitchFamily="18" charset="0"/>
              </a:rPr>
              <a:t>large number of bacilli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high infectivity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macrophages full of bacilli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deep skin lesions</a:t>
            </a:r>
          </a:p>
          <a:p>
            <a:r>
              <a:rPr lang="en-US" sz="22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Dominant immune response:</a:t>
            </a:r>
            <a:br>
              <a:rPr lang="en-US" sz="2200" dirty="0">
                <a:solidFill>
                  <a:srgbClr val="FF0000"/>
                </a:solidFill>
                <a:latin typeface="Palatino Linotype" panose="02040502050505030304" pitchFamily="18" charset="0"/>
              </a:rPr>
            </a:br>
            <a:r>
              <a:rPr lang="en-US" sz="2200" dirty="0">
                <a:solidFill>
                  <a:srgbClr val="FF0000"/>
                </a:solidFill>
                <a:latin typeface="Palatino Linotype" panose="02040502050505030304" pitchFamily="18" charset="0"/>
              </a:rPr>
              <a:t>➡ </a:t>
            </a:r>
            <a:r>
              <a:rPr lang="en-US" sz="22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Th2</a:t>
            </a:r>
            <a:endParaRPr lang="en-US" sz="2200" dirty="0">
              <a:solidFill>
                <a:srgbClr val="FF0000"/>
              </a:solidFill>
              <a:latin typeface="Palatino Linotype" panose="02040502050505030304" pitchFamily="18" charset="0"/>
            </a:endParaRPr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9FEAE14-C782-AD25-F280-542FF1D4D79C}"/>
              </a:ext>
            </a:extLst>
          </p:cNvPr>
          <p:cNvSpPr txBox="1">
            <a:spLocks/>
          </p:cNvSpPr>
          <p:nvPr/>
        </p:nvSpPr>
        <p:spPr>
          <a:xfrm>
            <a:off x="4721089" y="1447800"/>
            <a:ext cx="4324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 dirty="0">
                <a:latin typeface="Palatino Linotype" panose="02040502050505030304" pitchFamily="18" charset="0"/>
              </a:rPr>
              <a:t>Tuberculoid leprosy-</a:t>
            </a:r>
          </a:p>
          <a:p>
            <a:pPr marL="0" indent="0">
              <a:buNone/>
            </a:pPr>
            <a:r>
              <a:rPr lang="en-US" sz="2200" b="1" dirty="0">
                <a:latin typeface="Palatino Linotype" panose="02040502050505030304" pitchFamily="18" charset="0"/>
              </a:rPr>
              <a:t>(lepra </a:t>
            </a:r>
            <a:r>
              <a:rPr lang="en-US" sz="2200" b="1" dirty="0" err="1">
                <a:latin typeface="Palatino Linotype" panose="02040502050505030304" pitchFamily="18" charset="0"/>
              </a:rPr>
              <a:t>sica</a:t>
            </a:r>
            <a:r>
              <a:rPr lang="en-US" sz="2200" b="1" dirty="0">
                <a:latin typeface="Palatino Linotype" panose="02040502050505030304" pitchFamily="18" charset="0"/>
              </a:rPr>
              <a:t>, dry leprosy)</a:t>
            </a:r>
          </a:p>
          <a:p>
            <a:pPr marL="0" indent="0">
              <a:buNone/>
            </a:pPr>
            <a:endParaRPr lang="en-US" sz="2200" b="1" dirty="0">
              <a:latin typeface="Palatino Linotype" panose="02040502050505030304" pitchFamily="18" charset="0"/>
            </a:endParaRPr>
          </a:p>
          <a:p>
            <a:r>
              <a:rPr lang="en-US" sz="2200" dirty="0">
                <a:latin typeface="Palatino Linotype" panose="02040502050505030304" pitchFamily="18" charset="0"/>
              </a:rPr>
              <a:t>few bacilli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localized lesions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granuloma formation</a:t>
            </a:r>
          </a:p>
          <a:p>
            <a:pPr marL="0" indent="0">
              <a:buNone/>
            </a:pPr>
            <a:endParaRPr lang="en-US" sz="2200" dirty="0">
              <a:latin typeface="Palatino Linotype" panose="02040502050505030304" pitchFamily="18" charset="0"/>
            </a:endParaRPr>
          </a:p>
          <a:p>
            <a:r>
              <a:rPr lang="en-US" sz="22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Dominant immune response:</a:t>
            </a:r>
            <a:br>
              <a:rPr lang="en-US" sz="2200" dirty="0">
                <a:solidFill>
                  <a:srgbClr val="FF0000"/>
                </a:solidFill>
                <a:latin typeface="Palatino Linotype" panose="02040502050505030304" pitchFamily="18" charset="0"/>
              </a:rPr>
            </a:br>
            <a:r>
              <a:rPr lang="en-US" sz="2200" dirty="0">
                <a:solidFill>
                  <a:srgbClr val="FF0000"/>
                </a:solidFill>
                <a:latin typeface="Palatino Linotype" panose="02040502050505030304" pitchFamily="18" charset="0"/>
              </a:rPr>
              <a:t>➡ </a:t>
            </a:r>
            <a:r>
              <a:rPr lang="en-US" sz="22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Th1</a:t>
            </a:r>
            <a:endParaRPr lang="en-US" sz="2200" dirty="0">
              <a:solidFill>
                <a:srgbClr val="FF0000"/>
              </a:solidFill>
              <a:latin typeface="Palatino Linotype" panose="02040502050505030304" pitchFamily="18" charset="0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8194FA-E5D7-7B3B-F32A-F95AD7471C8D}"/>
              </a:ext>
            </a:extLst>
          </p:cNvPr>
          <p:cNvSpPr txBox="1"/>
          <p:nvPr/>
        </p:nvSpPr>
        <p:spPr>
          <a:xfrm>
            <a:off x="2971800" y="684350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Palatino Linotype" panose="02040502050505030304" pitchFamily="18" charset="0"/>
              </a:rPr>
              <a:t>Two main forms:</a:t>
            </a:r>
          </a:p>
        </p:txBody>
      </p:sp>
    </p:spTree>
    <p:extLst>
      <p:ext uri="{BB962C8B-B14F-4D97-AF65-F5344CB8AC3E}">
        <p14:creationId xmlns:p14="http://schemas.microsoft.com/office/powerpoint/2010/main" val="17853715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56197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b="1" dirty="0" err="1">
                <a:solidFill>
                  <a:srgbClr val="FF0000"/>
                </a:solidFill>
                <a:latin typeface="Palatino Linotype" panose="02040502050505030304" pitchFamily="18" charset="0"/>
              </a:rPr>
              <a:t>Lepromatous</a:t>
            </a:r>
            <a:r>
              <a:rPr lang="en-US" sz="32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 leprosy</a:t>
            </a:r>
            <a:endParaRPr lang="en-US" sz="32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6861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6904" t="1811" r="7958" b="15040"/>
          <a:stretch>
            <a:fillRect/>
          </a:stretch>
        </p:blipFill>
        <p:spPr>
          <a:xfrm>
            <a:off x="228601" y="838200"/>
            <a:ext cx="2819400" cy="3352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8611" name="Picture 4" descr="IB071_lep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20817"/>
            <a:ext cx="33337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6" descr="India19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48039" y="3310304"/>
            <a:ext cx="2076471" cy="348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4" name="Picture 7" descr="Image:Leprosy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68616" y="3289608"/>
            <a:ext cx="2593196" cy="3529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C9881DE-258F-C281-F71F-61AADB7DBA9B}"/>
              </a:ext>
            </a:extLst>
          </p:cNvPr>
          <p:cNvSpPr txBox="1"/>
          <p:nvPr/>
        </p:nvSpPr>
        <p:spPr>
          <a:xfrm>
            <a:off x="3429000" y="561975"/>
            <a:ext cx="57150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000" b="1" dirty="0">
                <a:solidFill>
                  <a:srgbClr val="0070C0"/>
                </a:solidFill>
                <a:latin typeface="Palatino Linotype" panose="02040502050505030304" pitchFamily="18" charset="0"/>
              </a:rPr>
              <a:t>Clinical manifestations</a:t>
            </a:r>
            <a:endParaRPr lang="en-US" sz="2000" dirty="0">
              <a:solidFill>
                <a:srgbClr val="0070C0"/>
              </a:solidFill>
              <a:latin typeface="Palatino Linotype" panose="0204050205050503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alatino Linotype" panose="02040502050505030304" pitchFamily="18" charset="0"/>
              </a:rPr>
              <a:t>destructive lesions of </a:t>
            </a:r>
            <a:r>
              <a:rPr lang="en-US" sz="2000" b="1" dirty="0">
                <a:latin typeface="Palatino Linotype" panose="02040502050505030304" pitchFamily="18" charset="0"/>
              </a:rPr>
              <a:t>skin and subcutaneous tissue</a:t>
            </a:r>
            <a:endParaRPr lang="en-US" sz="2000" dirty="0">
              <a:latin typeface="Palatino Linotype" panose="0204050205050503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alatino Linotype" panose="02040502050505030304" pitchFamily="18" charset="0"/>
              </a:rPr>
              <a:t>damage of </a:t>
            </a:r>
            <a:r>
              <a:rPr lang="en-US" sz="2000" b="1" dirty="0">
                <a:latin typeface="Palatino Linotype" panose="02040502050505030304" pitchFamily="18" charset="0"/>
              </a:rPr>
              <a:t>peripheral nerves</a:t>
            </a:r>
            <a:endParaRPr lang="en-US" sz="2000" dirty="0">
              <a:latin typeface="Palatino Linotype" panose="0204050205050503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alatino Linotype" panose="02040502050505030304" pitchFamily="18" charset="0"/>
              </a:rPr>
              <a:t>loss of sensation → </a:t>
            </a:r>
            <a:r>
              <a:rPr lang="en-US" sz="2000" b="1" dirty="0">
                <a:latin typeface="Palatino Linotype" panose="02040502050505030304" pitchFamily="18" charset="0"/>
              </a:rPr>
              <a:t>self-injury</a:t>
            </a:r>
            <a:endParaRPr lang="en-US" sz="2000" dirty="0">
              <a:latin typeface="Palatino Linotype" panose="0204050205050503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alatino Linotype" panose="02040502050505030304" pitchFamily="18" charset="0"/>
              </a:rPr>
              <a:t>severe deformities</a:t>
            </a:r>
          </a:p>
          <a:p>
            <a:pPr marL="0" lvl="1"/>
            <a:r>
              <a:rPr lang="en-US" sz="2000" dirty="0">
                <a:latin typeface="Palatino Linotype" panose="02040502050505030304" pitchFamily="18" charset="0"/>
              </a:rPr>
              <a:t>Death usually occurs due to </a:t>
            </a:r>
            <a:r>
              <a:rPr lang="en-US" sz="2000" b="1" dirty="0">
                <a:latin typeface="Palatino Linotype" panose="02040502050505030304" pitchFamily="18" charset="0"/>
              </a:rPr>
              <a:t>secondary infections</a:t>
            </a:r>
            <a:r>
              <a:rPr lang="en-US" sz="2000" dirty="0">
                <a:latin typeface="Palatino Linotype" panose="0204050205050503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5942012"/>
          </a:xfrm>
        </p:spPr>
        <p:txBody>
          <a:bodyPr/>
          <a:lstStyle/>
          <a:p>
            <a:pPr>
              <a:buNone/>
            </a:pPr>
            <a:r>
              <a:rPr lang="en-US" sz="2400" b="1" dirty="0">
                <a:solidFill>
                  <a:srgbClr val="0070C0"/>
                </a:solidFill>
                <a:latin typeface="Palatino Linotype" panose="02040502050505030304" pitchFamily="18" charset="0"/>
              </a:rPr>
              <a:t>Clinical manifestations</a:t>
            </a:r>
            <a:endParaRPr lang="en-US" sz="2800" b="1" dirty="0">
              <a:solidFill>
                <a:srgbClr val="FFFF00"/>
              </a:solidFill>
            </a:endParaRPr>
          </a:p>
          <a:p>
            <a:pPr lvl="1">
              <a:lnSpc>
                <a:spcPct val="100000"/>
              </a:lnSpc>
              <a:defRPr/>
            </a:pPr>
            <a:r>
              <a:rPr lang="en-US" b="1" dirty="0">
                <a:latin typeface="Palatino Linotype" panose="02040502050505030304" pitchFamily="18" charset="0"/>
              </a:rPr>
              <a:t>Benign course;</a:t>
            </a:r>
          </a:p>
          <a:p>
            <a:pPr lvl="1">
              <a:lnSpc>
                <a:spcPct val="100000"/>
              </a:lnSpc>
              <a:defRPr/>
            </a:pPr>
            <a:r>
              <a:rPr lang="en-US" b="1" dirty="0">
                <a:latin typeface="Palatino Linotype" panose="02040502050505030304" pitchFamily="18" charset="0"/>
              </a:rPr>
              <a:t>It can regress spontaneously;</a:t>
            </a:r>
          </a:p>
          <a:p>
            <a:pPr lvl="1">
              <a:lnSpc>
                <a:spcPct val="100000"/>
              </a:lnSpc>
              <a:defRPr/>
            </a:pPr>
            <a:r>
              <a:rPr lang="en-US" b="1" dirty="0">
                <a:latin typeface="Palatino Linotype" panose="02040502050505030304" pitchFamily="18" charset="0"/>
              </a:rPr>
              <a:t>Nerve damage...</a:t>
            </a:r>
          </a:p>
        </p:txBody>
      </p:sp>
      <p:pic>
        <p:nvPicPr>
          <p:cNvPr id="3" name="Picture 4" descr="800px-Leprosy_thigh_demarcated_cutaneous_lesions">
            <a:extLst>
              <a:ext uri="{FF2B5EF4-FFF2-40B4-BE49-F238E27FC236}">
                <a16:creationId xmlns:a16="http://schemas.microsoft.com/office/drawing/2014/main" id="{BCE041DB-F46A-7E33-86C9-30806D31EE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7544" y="3854271"/>
            <a:ext cx="4846456" cy="2940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Tuberculoid leprosy. Altered ...">
            <a:extLst>
              <a:ext uri="{FF2B5EF4-FFF2-40B4-BE49-F238E27FC236}">
                <a16:creationId xmlns:a16="http://schemas.microsoft.com/office/drawing/2014/main" id="{4B7F5823-6353-BE50-855C-A1947CD35F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54271"/>
            <a:ext cx="4427984" cy="294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6D23206-E663-25F6-69E6-D9B8E4E75AE8}"/>
              </a:ext>
            </a:extLst>
          </p:cNvPr>
          <p:cNvSpPr txBox="1"/>
          <p:nvPr/>
        </p:nvSpPr>
        <p:spPr>
          <a:xfrm>
            <a:off x="457200" y="271934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Tuberculoid leprosy</a:t>
            </a:r>
          </a:p>
        </p:txBody>
      </p:sp>
    </p:spTree>
    <p:extLst>
      <p:ext uri="{BB962C8B-B14F-4D97-AF65-F5344CB8AC3E}">
        <p14:creationId xmlns:p14="http://schemas.microsoft.com/office/powerpoint/2010/main" val="1579944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2348880"/>
            <a:ext cx="8229600" cy="259238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400" b="1" dirty="0">
                <a:latin typeface="Palatino Linotype" panose="02040502050505030304" pitchFamily="18" charset="0"/>
              </a:rPr>
              <a:t>Tuberculosis </a:t>
            </a:r>
            <a:br>
              <a:rPr lang="en-US" sz="4400" b="1" dirty="0">
                <a:latin typeface="Palatino Linotype" panose="02040502050505030304" pitchFamily="18" charset="0"/>
              </a:rPr>
            </a:br>
            <a:br>
              <a:rPr lang="en-US" sz="4400" b="1" dirty="0">
                <a:latin typeface="Palatino Linotype" panose="02040502050505030304" pitchFamily="18" charset="0"/>
              </a:rPr>
            </a:br>
            <a:r>
              <a:rPr lang="en-US" sz="4000" b="1" dirty="0">
                <a:latin typeface="Palatino Linotype" panose="02040502050505030304" pitchFamily="18" charset="0"/>
              </a:rPr>
              <a:t>Etiology </a:t>
            </a:r>
            <a:r>
              <a:rPr lang="en-US" sz="4000" b="1">
                <a:latin typeface="Palatino Linotype" panose="02040502050505030304" pitchFamily="18" charset="0"/>
              </a:rPr>
              <a:t>and Pathogenesis</a:t>
            </a:r>
            <a:br>
              <a:rPr lang="sr-Cyrl-CS" sz="4400" b="1" dirty="0">
                <a:latin typeface="Palatino Linotype" panose="02040502050505030304" pitchFamily="18" charset="0"/>
              </a:rPr>
            </a:br>
            <a:endParaRPr lang="en-US" sz="4400" b="1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71DE4-4B53-37AE-6A0D-7DE915096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Palatino Linotype" panose="02040502050505030304" pitchFamily="18" charset="0"/>
              </a:rPr>
              <a:t>Tuberculoid vs Lepromatous leprosy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A072B2EB-EC4B-7BD6-6F39-A2FB903B87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6381682"/>
              </p:ext>
            </p:extLst>
          </p:nvPr>
        </p:nvGraphicFramePr>
        <p:xfrm>
          <a:off x="457200" y="2133600"/>
          <a:ext cx="8458200" cy="2773680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819400">
                  <a:extLst>
                    <a:ext uri="{9D8B030D-6E8A-4147-A177-3AD203B41FA5}">
                      <a16:colId xmlns:a16="http://schemas.microsoft.com/office/drawing/2014/main" val="3866399111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4044739697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val="7128541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sz="200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>
                          <a:latin typeface="Palatino Linotype" panose="02040502050505030304" pitchFamily="18" charset="0"/>
                        </a:rPr>
                        <a:t>Tuberculoid leprosy</a:t>
                      </a:r>
                      <a:endParaRPr lang="en-US" sz="200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>
                          <a:latin typeface="Palatino Linotype" panose="02040502050505030304" pitchFamily="18" charset="0"/>
                        </a:rPr>
                        <a:t>Lepromatous leprosy</a:t>
                      </a:r>
                      <a:endParaRPr lang="en-US" sz="200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90199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 dirty="0">
                          <a:latin typeface="Palatino Linotype" panose="02040502050505030304" pitchFamily="18" charset="0"/>
                        </a:rPr>
                        <a:t>Immune response</a:t>
                      </a:r>
                      <a:endParaRPr lang="en-US" sz="2000" dirty="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>
                          <a:latin typeface="Palatino Linotype" panose="02040502050505030304" pitchFamily="18" charset="0"/>
                        </a:rPr>
                        <a:t>Th1</a:t>
                      </a:r>
                      <a:endParaRPr lang="en-US" sz="200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>
                          <a:latin typeface="Palatino Linotype" panose="02040502050505030304" pitchFamily="18" charset="0"/>
                        </a:rPr>
                        <a:t>Th2</a:t>
                      </a:r>
                      <a:endParaRPr lang="en-US" sz="200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3540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 dirty="0">
                          <a:latin typeface="Palatino Linotype" panose="02040502050505030304" pitchFamily="18" charset="0"/>
                        </a:rPr>
                        <a:t>Cellular immunity</a:t>
                      </a:r>
                      <a:endParaRPr lang="en-US" sz="2000" dirty="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latin typeface="Palatino Linotype" panose="02040502050505030304" pitchFamily="18" charset="0"/>
                        </a:rPr>
                        <a:t>strong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latin typeface="Palatino Linotype" panose="02040502050505030304" pitchFamily="18" charset="0"/>
                        </a:rPr>
                        <a:t>weak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11178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>
                          <a:latin typeface="Palatino Linotype" panose="02040502050505030304" pitchFamily="18" charset="0"/>
                        </a:rPr>
                        <a:t>Number of bacilli</a:t>
                      </a:r>
                      <a:endParaRPr lang="en-US" sz="200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latin typeface="Palatino Linotype" panose="02040502050505030304" pitchFamily="18" charset="0"/>
                        </a:rPr>
                        <a:t>few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latin typeface="Palatino Linotype" panose="02040502050505030304" pitchFamily="18" charset="0"/>
                        </a:rPr>
                        <a:t>many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10792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>
                          <a:latin typeface="Palatino Linotype" panose="02040502050505030304" pitchFamily="18" charset="0"/>
                        </a:rPr>
                        <a:t>Lesions</a:t>
                      </a:r>
                      <a:endParaRPr lang="en-US" sz="200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latin typeface="Palatino Linotype" panose="02040502050505030304" pitchFamily="18" charset="0"/>
                        </a:rPr>
                        <a:t>localized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latin typeface="Palatino Linotype" panose="02040502050505030304" pitchFamily="18" charset="0"/>
                        </a:rPr>
                        <a:t>diffuse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108361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 dirty="0">
                          <a:latin typeface="Palatino Linotype" panose="02040502050505030304" pitchFamily="18" charset="0"/>
                        </a:rPr>
                        <a:t>How easily it spreads</a:t>
                      </a:r>
                      <a:endParaRPr lang="en-US" sz="2000" dirty="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latin typeface="Palatino Linotype" panose="02040502050505030304" pitchFamily="18" charset="0"/>
                        </a:rPr>
                        <a:t>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latin typeface="Palatino Linotype" panose="02040502050505030304" pitchFamily="18" charset="0"/>
                        </a:rPr>
                        <a:t>high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56526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b="1">
                          <a:latin typeface="Palatino Linotype" panose="02040502050505030304" pitchFamily="18" charset="0"/>
                        </a:rPr>
                        <a:t>Granulomas</a:t>
                      </a:r>
                      <a:endParaRPr lang="en-US" sz="2000">
                        <a:latin typeface="Palatino Linotype" panose="0204050205050503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>
                          <a:latin typeface="Palatino Linotype" panose="02040502050505030304" pitchFamily="18" charset="0"/>
                        </a:rPr>
                        <a:t>present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2000" dirty="0">
                          <a:latin typeface="Palatino Linotype" panose="02040502050505030304" pitchFamily="18" charset="0"/>
                        </a:rPr>
                        <a:t>absent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995569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55132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E213FB-9D89-D657-4FC7-F96187735D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7778"/>
          <a:stretch>
            <a:fillRect/>
          </a:stretch>
        </p:blipFill>
        <p:spPr>
          <a:xfrm>
            <a:off x="762000" y="105833"/>
            <a:ext cx="7239000" cy="667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1327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752600"/>
            <a:ext cx="8229600" cy="136842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4000" b="1" i="1" dirty="0">
                <a:latin typeface="Palatino Linotype" panose="02040502050505030304" pitchFamily="18" charset="0"/>
              </a:rPr>
              <a:t>Clostridium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99B96A-FFBA-E762-987B-0E147A93255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2512" r="33333" b="15278"/>
          <a:stretch>
            <a:fillRect/>
          </a:stretch>
        </p:blipFill>
        <p:spPr>
          <a:xfrm>
            <a:off x="2895600" y="3435626"/>
            <a:ext cx="60960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4676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28810" y="0"/>
            <a:ext cx="8229600" cy="836712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b="1" dirty="0" err="1">
                <a:latin typeface="Palatino Linotype" panose="02040502050505030304" pitchFamily="18" charset="0"/>
              </a:rPr>
              <a:t>Genum</a:t>
            </a:r>
            <a:r>
              <a:rPr lang="en-US" sz="3600" b="1" dirty="0">
                <a:latin typeface="Palatino Linotype" panose="02040502050505030304" pitchFamily="18" charset="0"/>
              </a:rPr>
              <a:t> </a:t>
            </a:r>
            <a:r>
              <a:rPr lang="sr-Latn-CS" sz="3600" b="1" i="1" dirty="0">
                <a:latin typeface="Palatino Linotype" panose="02040502050505030304" pitchFamily="18" charset="0"/>
              </a:rPr>
              <a:t>Clostridium</a:t>
            </a:r>
            <a:endParaRPr lang="en-US" sz="3600" b="1" i="1" dirty="0">
              <a:latin typeface="Palatino Linotype" panose="02040502050505030304" pitchFamily="18" charset="0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211436"/>
            <a:ext cx="8229600" cy="3441700"/>
          </a:xfrm>
        </p:spPr>
        <p:txBody>
          <a:bodyPr/>
          <a:lstStyle/>
          <a:p>
            <a:pPr marL="0" indent="0">
              <a:buNone/>
            </a:pPr>
            <a:r>
              <a:rPr lang="en-US" sz="2200" b="1" dirty="0">
                <a:latin typeface="Palatino Linotype" panose="02040502050505030304" pitchFamily="18" charset="0"/>
              </a:rPr>
              <a:t>Basic characteristics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Gram-positive </a:t>
            </a:r>
            <a:r>
              <a:rPr lang="en-US" sz="2200" b="1" dirty="0">
                <a:latin typeface="Palatino Linotype" panose="02040502050505030304" pitchFamily="18" charset="0"/>
              </a:rPr>
              <a:t>rods</a:t>
            </a:r>
            <a:r>
              <a:rPr lang="en-US" sz="2200" dirty="0">
                <a:latin typeface="Palatino Linotype" panose="02040502050505030304" pitchFamily="18" charset="0"/>
              </a:rPr>
              <a:t> </a:t>
            </a:r>
          </a:p>
          <a:p>
            <a:r>
              <a:rPr lang="en-US" sz="2200" b="1" dirty="0">
                <a:latin typeface="Palatino Linotype" panose="02040502050505030304" pitchFamily="18" charset="0"/>
              </a:rPr>
              <a:t>Spore-forming</a:t>
            </a:r>
            <a:r>
              <a:rPr lang="en-US" sz="2200" dirty="0">
                <a:latin typeface="Palatino Linotype" panose="02040502050505030304" pitchFamily="18" charset="0"/>
              </a:rPr>
              <a:t> (endospores deform the cell) </a:t>
            </a:r>
          </a:p>
          <a:p>
            <a:r>
              <a:rPr lang="en-US" sz="2200" b="1" dirty="0">
                <a:latin typeface="Palatino Linotype" panose="02040502050505030304" pitchFamily="18" charset="0"/>
              </a:rPr>
              <a:t>Obligate anaerobes</a:t>
            </a:r>
            <a:r>
              <a:rPr lang="en-US" sz="2200" dirty="0">
                <a:latin typeface="Palatino Linotype" panose="02040502050505030304" pitchFamily="18" charset="0"/>
              </a:rPr>
              <a:t> </a:t>
            </a:r>
          </a:p>
          <a:p>
            <a:r>
              <a:rPr lang="en-US" sz="2200" b="1" dirty="0">
                <a:latin typeface="Palatino Linotype" panose="02040502050505030304" pitchFamily="18" charset="0"/>
              </a:rPr>
              <a:t>Mostly motile</a:t>
            </a:r>
            <a:r>
              <a:rPr lang="en-US" sz="2200" dirty="0">
                <a:latin typeface="Palatino Linotype" panose="02040502050505030304" pitchFamily="18" charset="0"/>
              </a:rPr>
              <a:t> </a:t>
            </a:r>
            <a:r>
              <a:rPr lang="en-US" sz="2200" i="1" dirty="0">
                <a:latin typeface="Palatino Linotype" panose="02040502050505030304" pitchFamily="18" charset="0"/>
              </a:rPr>
              <a:t>(except C. perfringens)</a:t>
            </a:r>
            <a:r>
              <a:rPr lang="en-US" sz="2200" dirty="0">
                <a:latin typeface="Palatino Linotype" panose="02040502050505030304" pitchFamily="18" charset="0"/>
              </a:rPr>
              <a:t> 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Found </a:t>
            </a:r>
            <a:r>
              <a:rPr lang="en-US" sz="2200" b="1" dirty="0">
                <a:latin typeface="Palatino Linotype" panose="02040502050505030304" pitchFamily="18" charset="0"/>
              </a:rPr>
              <a:t>in soil and normal gut flora</a:t>
            </a:r>
            <a:r>
              <a:rPr lang="en-US" sz="2200" dirty="0">
                <a:latin typeface="Palatino Linotype" panose="02040502050505030304" pitchFamily="18" charset="0"/>
              </a:rPr>
              <a:t> </a:t>
            </a:r>
          </a:p>
          <a:p>
            <a:pPr eaLnBrk="1" hangingPunct="1">
              <a:buClr>
                <a:srgbClr val="CCFFFF"/>
              </a:buClr>
              <a:buFontTx/>
              <a:buChar char="•"/>
              <a:defRPr/>
            </a:pPr>
            <a:endParaRPr lang="en-US" sz="2000" b="1" dirty="0">
              <a:latin typeface="Palatino Linotype" panose="02040502050505030304" pitchFamily="18" charset="0"/>
            </a:endParaRPr>
          </a:p>
        </p:txBody>
      </p:sp>
      <p:pic>
        <p:nvPicPr>
          <p:cNvPr id="7885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168" y="44624"/>
            <a:ext cx="2987824" cy="1944216"/>
          </a:xfrm>
          <a:prstGeom prst="rect">
            <a:avLst/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539552" y="4081636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defRPr>
            </a:lvl9pPr>
          </a:lstStyle>
          <a:p>
            <a:pPr algn="r" eaLnBrk="1" hangingPunct="1">
              <a:defRPr/>
            </a:pPr>
            <a:r>
              <a:rPr lang="en-US" sz="2800" b="1" kern="0" dirty="0">
                <a:solidFill>
                  <a:schemeClr val="tx1"/>
                </a:solidFill>
                <a:latin typeface="Palatino Linotype" panose="02040502050505030304" pitchFamily="18" charset="0"/>
              </a:rPr>
              <a:t>Medically important species:</a:t>
            </a:r>
          </a:p>
        </p:txBody>
      </p:sp>
      <p:sp>
        <p:nvSpPr>
          <p:cNvPr id="2" name="Rectangle 1"/>
          <p:cNvSpPr/>
          <p:nvPr/>
        </p:nvSpPr>
        <p:spPr>
          <a:xfrm>
            <a:off x="3995936" y="502769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indent="958850" algn="r" eaLnBrk="1" hangingPunct="1">
              <a:buFontTx/>
              <a:buNone/>
              <a:defRPr/>
            </a:pPr>
            <a:r>
              <a:rPr lang="en-US" sz="24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>C. perfringens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>		C. difficile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en-U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 		</a:t>
            </a:r>
            <a:r>
              <a:rPr lang="en-US" sz="24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>C. </a:t>
            </a:r>
            <a:r>
              <a:rPr lang="en-US" sz="2400" b="1" i="1" dirty="0" err="1">
                <a:solidFill>
                  <a:srgbClr val="FF0000"/>
                </a:solidFill>
                <a:latin typeface="Palatino Linotype" panose="02040502050505030304" pitchFamily="18" charset="0"/>
              </a:rPr>
              <a:t>tetani</a:t>
            </a:r>
            <a:endParaRPr lang="en-US" sz="2400" b="1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en-US" sz="24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>		C. botulinum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 Box 2"/>
          <p:cNvSpPr txBox="1">
            <a:spLocks noChangeArrowheads="1"/>
          </p:cNvSpPr>
          <p:nvPr/>
        </p:nvSpPr>
        <p:spPr bwMode="auto">
          <a:xfrm>
            <a:off x="395288" y="320675"/>
            <a:ext cx="856932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800" b="1" i="1" dirty="0">
                <a:latin typeface="Palatino Linotype" panose="02040502050505030304" pitchFamily="18" charset="0"/>
              </a:rPr>
              <a:t>Clostridium </a:t>
            </a:r>
            <a:r>
              <a:rPr lang="en-US" sz="2800" b="1" i="1" dirty="0" err="1">
                <a:latin typeface="Palatino Linotype" panose="02040502050505030304" pitchFamily="18" charset="0"/>
              </a:rPr>
              <a:t>perfringens</a:t>
            </a:r>
            <a:r>
              <a:rPr lang="sr-Cyrl-CS" sz="2800" b="1" i="1" dirty="0">
                <a:latin typeface="Palatino Linotype" panose="02040502050505030304" pitchFamily="18" charset="0"/>
              </a:rPr>
              <a:t>  </a:t>
            </a:r>
          </a:p>
          <a:p>
            <a:pPr algn="ctr" eaLnBrk="0" hangingPunct="0"/>
            <a:r>
              <a:rPr lang="en-US" sz="28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major virulence factors.</a:t>
            </a:r>
          </a:p>
          <a:p>
            <a:pPr algn="ctr" eaLnBrk="0" hangingPunct="0"/>
            <a:r>
              <a:rPr lang="en-US" sz="28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lethal toxins</a:t>
            </a:r>
          </a:p>
        </p:txBody>
      </p:sp>
      <p:sp>
        <p:nvSpPr>
          <p:cNvPr id="81922" name="Text Box 3"/>
          <p:cNvSpPr txBox="1">
            <a:spLocks noChangeArrowheads="1"/>
          </p:cNvSpPr>
          <p:nvPr/>
        </p:nvSpPr>
        <p:spPr bwMode="auto">
          <a:xfrm>
            <a:off x="304800" y="2230438"/>
            <a:ext cx="1907895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300" b="1" dirty="0">
                <a:latin typeface="Palatino Linotype" panose="02040502050505030304" pitchFamily="18" charset="0"/>
                <a:sym typeface="Symbol" pitchFamily="18" charset="2"/>
              </a:rPr>
              <a:t></a:t>
            </a:r>
            <a:r>
              <a:rPr lang="sr-Latn-CS" sz="2300" b="1" dirty="0">
                <a:latin typeface="Palatino Linotype" panose="02040502050505030304" pitchFamily="18" charset="0"/>
              </a:rPr>
              <a:t> (alfa) </a:t>
            </a:r>
            <a:r>
              <a:rPr lang="en-US" sz="2300" b="1" dirty="0">
                <a:latin typeface="Palatino Linotype" panose="02040502050505030304" pitchFamily="18" charset="0"/>
              </a:rPr>
              <a:t>toxin</a:t>
            </a:r>
          </a:p>
        </p:txBody>
      </p:sp>
      <p:sp>
        <p:nvSpPr>
          <p:cNvPr id="81923" name="Text Box 4"/>
          <p:cNvSpPr txBox="1">
            <a:spLocks noChangeArrowheads="1"/>
          </p:cNvSpPr>
          <p:nvPr/>
        </p:nvSpPr>
        <p:spPr bwMode="auto">
          <a:xfrm>
            <a:off x="2777711" y="2232760"/>
            <a:ext cx="611187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0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main virulence factor phospholipase C (</a:t>
            </a:r>
            <a:r>
              <a:rPr lang="en-US" sz="2000" b="1" dirty="0" err="1">
                <a:solidFill>
                  <a:srgbClr val="FF0000"/>
                </a:solidFill>
                <a:latin typeface="Palatino Linotype" panose="02040502050505030304" pitchFamily="18" charset="0"/>
              </a:rPr>
              <a:t>lecithinase</a:t>
            </a:r>
            <a:r>
              <a:rPr lang="en-US" sz="20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):</a:t>
            </a:r>
          </a:p>
          <a:p>
            <a:pPr eaLnBrk="0" hangingPunct="0"/>
            <a:r>
              <a:rPr lang="en-US" sz="2000" dirty="0" err="1">
                <a:latin typeface="Palatino Linotype" panose="02040502050505030304" pitchFamily="18" charset="0"/>
              </a:rPr>
              <a:t>lysis</a:t>
            </a:r>
            <a:r>
              <a:rPr lang="en-US" sz="2000" dirty="0">
                <a:latin typeface="Palatino Linotype" panose="02040502050505030304" pitchFamily="18" charset="0"/>
              </a:rPr>
              <a:t> of erythrocytes, platelets, leukocytes, endothelium, increases the permeability of blood vessels... tissue necrosis</a:t>
            </a:r>
          </a:p>
        </p:txBody>
      </p:sp>
      <p:sp>
        <p:nvSpPr>
          <p:cNvPr id="81924" name="Text Box 5"/>
          <p:cNvSpPr txBox="1">
            <a:spLocks noChangeArrowheads="1"/>
          </p:cNvSpPr>
          <p:nvPr/>
        </p:nvSpPr>
        <p:spPr bwMode="auto">
          <a:xfrm>
            <a:off x="304800" y="3849688"/>
            <a:ext cx="1947969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300" b="1" dirty="0">
                <a:latin typeface="Palatino Linotype" panose="02040502050505030304" pitchFamily="18" charset="0"/>
                <a:sym typeface="Symbol" pitchFamily="18" charset="2"/>
              </a:rPr>
              <a:t></a:t>
            </a:r>
            <a:r>
              <a:rPr lang="sr-Latn-CS" sz="2300" b="1" dirty="0">
                <a:latin typeface="Palatino Linotype" panose="02040502050505030304" pitchFamily="18" charset="0"/>
              </a:rPr>
              <a:t> (beta) </a:t>
            </a:r>
            <a:r>
              <a:rPr lang="en-US" sz="2300" b="1" dirty="0">
                <a:latin typeface="Palatino Linotype" panose="02040502050505030304" pitchFamily="18" charset="0"/>
              </a:rPr>
              <a:t>toxin</a:t>
            </a:r>
          </a:p>
        </p:txBody>
      </p:sp>
      <p:sp>
        <p:nvSpPr>
          <p:cNvPr id="81925" name="Text Box 6"/>
          <p:cNvSpPr txBox="1">
            <a:spLocks noChangeArrowheads="1"/>
          </p:cNvSpPr>
          <p:nvPr/>
        </p:nvSpPr>
        <p:spPr bwMode="auto">
          <a:xfrm>
            <a:off x="2777711" y="3914745"/>
            <a:ext cx="489616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000" dirty="0">
                <a:latin typeface="Palatino Linotype" panose="02040502050505030304" pitchFamily="18" charset="0"/>
              </a:rPr>
              <a:t>necrotizing toxin (enteritis </a:t>
            </a:r>
            <a:r>
              <a:rPr lang="en-US" sz="2000" dirty="0" err="1">
                <a:latin typeface="Palatino Linotype" panose="02040502050505030304" pitchFamily="18" charset="0"/>
              </a:rPr>
              <a:t>necroticans</a:t>
            </a:r>
            <a:r>
              <a:rPr lang="en-US" sz="2000" dirty="0">
                <a:latin typeface="Palatino Linotype" panose="02040502050505030304" pitchFamily="18" charset="0"/>
              </a:rPr>
              <a:t>)</a:t>
            </a:r>
          </a:p>
        </p:txBody>
      </p:sp>
      <p:sp>
        <p:nvSpPr>
          <p:cNvPr id="81926" name="Text Box 7"/>
          <p:cNvSpPr txBox="1">
            <a:spLocks noChangeArrowheads="1"/>
          </p:cNvSpPr>
          <p:nvPr/>
        </p:nvSpPr>
        <p:spPr bwMode="auto">
          <a:xfrm>
            <a:off x="304800" y="4433888"/>
            <a:ext cx="2340705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300" b="1" dirty="0">
                <a:latin typeface="Palatino Linotype" panose="02040502050505030304" pitchFamily="18" charset="0"/>
                <a:sym typeface="Symbol" pitchFamily="18" charset="2"/>
              </a:rPr>
              <a:t></a:t>
            </a:r>
            <a:r>
              <a:rPr lang="sr-Latn-CS" sz="2300" b="1" dirty="0">
                <a:latin typeface="Palatino Linotype" panose="02040502050505030304" pitchFamily="18" charset="0"/>
              </a:rPr>
              <a:t> (epsilon) </a:t>
            </a:r>
            <a:r>
              <a:rPr lang="en-US" sz="2300" b="1" dirty="0">
                <a:latin typeface="Palatino Linotype" panose="02040502050505030304" pitchFamily="18" charset="0"/>
              </a:rPr>
              <a:t>toxin</a:t>
            </a:r>
          </a:p>
        </p:txBody>
      </p:sp>
      <p:sp>
        <p:nvSpPr>
          <p:cNvPr id="81927" name="Text Box 8"/>
          <p:cNvSpPr txBox="1">
            <a:spLocks noChangeArrowheads="1"/>
          </p:cNvSpPr>
          <p:nvPr/>
        </p:nvSpPr>
        <p:spPr bwMode="auto">
          <a:xfrm>
            <a:off x="2805453" y="4467165"/>
            <a:ext cx="631935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dirty="0">
                <a:latin typeface="Palatino Linotype" panose="02040502050505030304" pitchFamily="18" charset="0"/>
              </a:rPr>
              <a:t>increases vascular permeability (pore-forming toxin)</a:t>
            </a:r>
          </a:p>
        </p:txBody>
      </p:sp>
      <p:sp>
        <p:nvSpPr>
          <p:cNvPr id="81928" name="Text Box 9"/>
          <p:cNvSpPr txBox="1">
            <a:spLocks noChangeArrowheads="1"/>
          </p:cNvSpPr>
          <p:nvPr/>
        </p:nvSpPr>
        <p:spPr bwMode="auto">
          <a:xfrm>
            <a:off x="304800" y="5018088"/>
            <a:ext cx="1818126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300" b="1" dirty="0">
                <a:latin typeface="Palatino Linotype" panose="02040502050505030304" pitchFamily="18" charset="0"/>
                <a:sym typeface="Symbol" pitchFamily="18" charset="2"/>
              </a:rPr>
              <a:t></a:t>
            </a:r>
            <a:r>
              <a:rPr lang="sr-Latn-CS" sz="2300" b="1" dirty="0">
                <a:latin typeface="Palatino Linotype" panose="02040502050505030304" pitchFamily="18" charset="0"/>
              </a:rPr>
              <a:t> (jota) </a:t>
            </a:r>
            <a:r>
              <a:rPr lang="en-US" sz="2300" b="1" dirty="0">
                <a:latin typeface="Palatino Linotype" panose="02040502050505030304" pitchFamily="18" charset="0"/>
              </a:rPr>
              <a:t>toxin</a:t>
            </a:r>
          </a:p>
        </p:txBody>
      </p:sp>
      <p:sp>
        <p:nvSpPr>
          <p:cNvPr id="81929" name="Text Box 10"/>
          <p:cNvSpPr txBox="1">
            <a:spLocks noChangeArrowheads="1"/>
          </p:cNvSpPr>
          <p:nvPr/>
        </p:nvSpPr>
        <p:spPr bwMode="auto">
          <a:xfrm>
            <a:off x="2805453" y="5077506"/>
            <a:ext cx="638540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dirty="0">
                <a:latin typeface="Palatino Linotype" panose="02040502050505030304" pitchFamily="18" charset="0"/>
              </a:rPr>
              <a:t>necrosis, ADP-</a:t>
            </a:r>
            <a:r>
              <a:rPr lang="en-US" sz="2000" dirty="0" err="1">
                <a:latin typeface="Palatino Linotype" panose="02040502050505030304" pitchFamily="18" charset="0"/>
              </a:rPr>
              <a:t>ribosylating</a:t>
            </a:r>
            <a:r>
              <a:rPr lang="en-US" sz="2000" dirty="0">
                <a:latin typeface="Palatino Linotype" panose="02040502050505030304" pitchFamily="18" charset="0"/>
              </a:rPr>
              <a:t> toxin (affects cytoskeleton)</a:t>
            </a:r>
            <a:r>
              <a:rPr lang="sr-Cyrl-CS" sz="2000" dirty="0">
                <a:latin typeface="Palatino Linotype" panose="02040502050505030304" pitchFamily="18" charset="0"/>
              </a:rPr>
              <a:t> </a:t>
            </a:r>
            <a:endParaRPr lang="sr-Latn-CS" sz="2000" dirty="0">
              <a:latin typeface="Palatino Linotype" panose="02040502050505030304" pitchFamily="18" charset="0"/>
            </a:endParaRPr>
          </a:p>
        </p:txBody>
      </p:sp>
      <p:sp>
        <p:nvSpPr>
          <p:cNvPr id="81930" name="Line 13"/>
          <p:cNvSpPr>
            <a:spLocks noChangeShapeType="1"/>
          </p:cNvSpPr>
          <p:nvPr/>
        </p:nvSpPr>
        <p:spPr bwMode="auto">
          <a:xfrm>
            <a:off x="190500" y="3786188"/>
            <a:ext cx="861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81931" name="Line 14"/>
          <p:cNvSpPr>
            <a:spLocks noChangeShapeType="1"/>
          </p:cNvSpPr>
          <p:nvPr/>
        </p:nvSpPr>
        <p:spPr bwMode="auto">
          <a:xfrm>
            <a:off x="190500" y="4365625"/>
            <a:ext cx="861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81932" name="Line 15"/>
          <p:cNvSpPr>
            <a:spLocks noChangeShapeType="1"/>
          </p:cNvSpPr>
          <p:nvPr/>
        </p:nvSpPr>
        <p:spPr bwMode="auto">
          <a:xfrm>
            <a:off x="190500" y="4945063"/>
            <a:ext cx="861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81933" name="Line 16"/>
          <p:cNvSpPr>
            <a:spLocks noChangeShapeType="1"/>
          </p:cNvSpPr>
          <p:nvPr/>
        </p:nvSpPr>
        <p:spPr bwMode="auto">
          <a:xfrm>
            <a:off x="190500" y="5524500"/>
            <a:ext cx="861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81934" name="Line 17"/>
          <p:cNvSpPr>
            <a:spLocks noChangeShapeType="1"/>
          </p:cNvSpPr>
          <p:nvPr/>
        </p:nvSpPr>
        <p:spPr bwMode="auto">
          <a:xfrm>
            <a:off x="190500" y="2171700"/>
            <a:ext cx="861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 Box 2"/>
          <p:cNvSpPr txBox="1">
            <a:spLocks noChangeArrowheads="1"/>
          </p:cNvSpPr>
          <p:nvPr/>
        </p:nvSpPr>
        <p:spPr bwMode="auto">
          <a:xfrm>
            <a:off x="395288" y="333375"/>
            <a:ext cx="85407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800" b="1" i="1" dirty="0">
                <a:latin typeface="Palatino Linotype" panose="02040502050505030304" pitchFamily="18" charset="0"/>
              </a:rPr>
              <a:t>Clostridium </a:t>
            </a:r>
            <a:r>
              <a:rPr lang="en-US" sz="2800" b="1" i="1" dirty="0" err="1">
                <a:latin typeface="Palatino Linotype" panose="02040502050505030304" pitchFamily="18" charset="0"/>
              </a:rPr>
              <a:t>perfringens</a:t>
            </a:r>
            <a:endParaRPr lang="sr-Cyrl-CS" sz="2800" b="1" i="1" dirty="0">
              <a:latin typeface="Palatino Linotype" panose="02040502050505030304" pitchFamily="18" charset="0"/>
            </a:endParaRPr>
          </a:p>
          <a:p>
            <a:pPr algn="ctr" eaLnBrk="0" hangingPunct="0"/>
            <a:r>
              <a:rPr lang="en-US" sz="2800" b="1" i="1" dirty="0">
                <a:latin typeface="Palatino Linotype" panose="02040502050505030304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virulence factors minor</a:t>
            </a:r>
          </a:p>
        </p:txBody>
      </p:sp>
      <p:sp>
        <p:nvSpPr>
          <p:cNvPr id="82946" name="Text Box 4"/>
          <p:cNvSpPr txBox="1">
            <a:spLocks noChangeArrowheads="1"/>
          </p:cNvSpPr>
          <p:nvPr/>
        </p:nvSpPr>
        <p:spPr bwMode="auto">
          <a:xfrm>
            <a:off x="228600" y="1701800"/>
            <a:ext cx="2029723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300" b="1" dirty="0">
                <a:latin typeface="Palatino Linotype" panose="02040502050505030304" pitchFamily="18" charset="0"/>
                <a:sym typeface="Symbol" pitchFamily="18" charset="2"/>
              </a:rPr>
              <a:t></a:t>
            </a:r>
            <a:r>
              <a:rPr lang="sr-Latn-CS" sz="2300" b="1" dirty="0">
                <a:latin typeface="Palatino Linotype" panose="02040502050505030304" pitchFamily="18" charset="0"/>
              </a:rPr>
              <a:t> (delta) </a:t>
            </a:r>
            <a:r>
              <a:rPr lang="en-US" sz="2300" b="1" dirty="0">
                <a:latin typeface="Palatino Linotype" panose="02040502050505030304" pitchFamily="18" charset="0"/>
              </a:rPr>
              <a:t>toxin</a:t>
            </a:r>
          </a:p>
        </p:txBody>
      </p:sp>
      <p:sp>
        <p:nvSpPr>
          <p:cNvPr id="82947" name="Text Box 5"/>
          <p:cNvSpPr txBox="1">
            <a:spLocks noChangeArrowheads="1"/>
          </p:cNvSpPr>
          <p:nvPr/>
        </p:nvSpPr>
        <p:spPr bwMode="auto">
          <a:xfrm>
            <a:off x="2705100" y="1733550"/>
            <a:ext cx="13740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dirty="0" err="1">
                <a:latin typeface="Palatino Linotype" panose="02040502050505030304" pitchFamily="18" charset="0"/>
              </a:rPr>
              <a:t>hemolysin</a:t>
            </a:r>
            <a:endParaRPr lang="en-US" sz="2000" dirty="0">
              <a:latin typeface="Palatino Linotype" panose="02040502050505030304" pitchFamily="18" charset="0"/>
            </a:endParaRPr>
          </a:p>
        </p:txBody>
      </p:sp>
      <p:sp>
        <p:nvSpPr>
          <p:cNvPr id="82948" name="Text Box 6"/>
          <p:cNvSpPr txBox="1">
            <a:spLocks noChangeArrowheads="1"/>
          </p:cNvSpPr>
          <p:nvPr/>
        </p:nvSpPr>
        <p:spPr bwMode="auto">
          <a:xfrm>
            <a:off x="228600" y="2163763"/>
            <a:ext cx="1858201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300" b="1" dirty="0">
                <a:latin typeface="Palatino Linotype" panose="02040502050505030304" pitchFamily="18" charset="0"/>
                <a:sym typeface="Symbol" pitchFamily="18" charset="2"/>
              </a:rPr>
              <a:t></a:t>
            </a:r>
            <a:r>
              <a:rPr lang="sr-Latn-CS" sz="2300" b="1" dirty="0">
                <a:latin typeface="Palatino Linotype" panose="02040502050505030304" pitchFamily="18" charset="0"/>
              </a:rPr>
              <a:t> (teta) </a:t>
            </a:r>
            <a:r>
              <a:rPr lang="en-US" sz="2300" b="1" dirty="0">
                <a:latin typeface="Palatino Linotype" panose="02040502050505030304" pitchFamily="18" charset="0"/>
              </a:rPr>
              <a:t>toxin</a:t>
            </a:r>
          </a:p>
        </p:txBody>
      </p:sp>
      <p:sp>
        <p:nvSpPr>
          <p:cNvPr id="82949" name="Text Box 7"/>
          <p:cNvSpPr txBox="1">
            <a:spLocks noChangeArrowheads="1"/>
          </p:cNvSpPr>
          <p:nvPr/>
        </p:nvSpPr>
        <p:spPr bwMode="auto">
          <a:xfrm>
            <a:off x="2705100" y="2195513"/>
            <a:ext cx="25330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dirty="0" err="1">
                <a:latin typeface="Palatino Linotype" panose="02040502050505030304" pitchFamily="18" charset="0"/>
              </a:rPr>
              <a:t>hemolysin</a:t>
            </a:r>
            <a:r>
              <a:rPr lang="en-US" sz="2000" dirty="0">
                <a:latin typeface="Palatino Linotype" panose="02040502050505030304" pitchFamily="18" charset="0"/>
              </a:rPr>
              <a:t>, </a:t>
            </a:r>
            <a:r>
              <a:rPr lang="en-US" sz="2000" dirty="0" err="1">
                <a:latin typeface="Palatino Linotype" panose="02040502050505030304" pitchFamily="18" charset="0"/>
              </a:rPr>
              <a:t>cytolysin</a:t>
            </a:r>
            <a:endParaRPr lang="en-US" sz="2000" dirty="0">
              <a:latin typeface="Palatino Linotype" panose="02040502050505030304" pitchFamily="18" charset="0"/>
            </a:endParaRPr>
          </a:p>
        </p:txBody>
      </p:sp>
      <p:sp>
        <p:nvSpPr>
          <p:cNvPr id="82950" name="Text Box 8"/>
          <p:cNvSpPr txBox="1">
            <a:spLocks noChangeArrowheads="1"/>
          </p:cNvSpPr>
          <p:nvPr/>
        </p:nvSpPr>
        <p:spPr bwMode="auto">
          <a:xfrm>
            <a:off x="228600" y="2690046"/>
            <a:ext cx="2029723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300" b="1" dirty="0">
                <a:latin typeface="Palatino Linotype" panose="02040502050505030304" pitchFamily="18" charset="0"/>
                <a:sym typeface="Symbol" pitchFamily="18" charset="2"/>
              </a:rPr>
              <a:t></a:t>
            </a:r>
            <a:r>
              <a:rPr lang="sr-Latn-CS" sz="2300" b="1" dirty="0">
                <a:latin typeface="Palatino Linotype" panose="02040502050505030304" pitchFamily="18" charset="0"/>
              </a:rPr>
              <a:t> (kapa) </a:t>
            </a:r>
            <a:r>
              <a:rPr lang="en-US" sz="2300" b="1" dirty="0">
                <a:latin typeface="Palatino Linotype" panose="02040502050505030304" pitchFamily="18" charset="0"/>
              </a:rPr>
              <a:t>toxin</a:t>
            </a:r>
          </a:p>
        </p:txBody>
      </p:sp>
      <p:sp>
        <p:nvSpPr>
          <p:cNvPr id="82951" name="Text Box 9"/>
          <p:cNvSpPr txBox="1">
            <a:spLocks noChangeArrowheads="1"/>
          </p:cNvSpPr>
          <p:nvPr/>
        </p:nvSpPr>
        <p:spPr bwMode="auto">
          <a:xfrm>
            <a:off x="2668273" y="2713129"/>
            <a:ext cx="380745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dirty="0">
                <a:latin typeface="Palatino Linotype" panose="02040502050505030304" pitchFamily="18" charset="0"/>
              </a:rPr>
              <a:t>collagenase, gelatinase; necrosis</a:t>
            </a:r>
          </a:p>
        </p:txBody>
      </p:sp>
      <p:sp>
        <p:nvSpPr>
          <p:cNvPr id="82952" name="Text Box 10"/>
          <p:cNvSpPr txBox="1">
            <a:spLocks noChangeArrowheads="1"/>
          </p:cNvSpPr>
          <p:nvPr/>
        </p:nvSpPr>
        <p:spPr bwMode="auto">
          <a:xfrm>
            <a:off x="228600" y="3250434"/>
            <a:ext cx="2316660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300" b="1" dirty="0">
                <a:latin typeface="Palatino Linotype" panose="02040502050505030304" pitchFamily="18" charset="0"/>
                <a:sym typeface="Symbol" pitchFamily="18" charset="2"/>
              </a:rPr>
              <a:t></a:t>
            </a:r>
            <a:r>
              <a:rPr lang="sr-Latn-CS" sz="2300" b="1" dirty="0">
                <a:latin typeface="Palatino Linotype" panose="02040502050505030304" pitchFamily="18" charset="0"/>
              </a:rPr>
              <a:t>(lambda) </a:t>
            </a:r>
            <a:r>
              <a:rPr lang="en-US" sz="2300" b="1" dirty="0">
                <a:latin typeface="Palatino Linotype" panose="02040502050505030304" pitchFamily="18" charset="0"/>
              </a:rPr>
              <a:t>toxin</a:t>
            </a:r>
          </a:p>
        </p:txBody>
      </p:sp>
      <p:sp>
        <p:nvSpPr>
          <p:cNvPr id="82953" name="Text Box 11"/>
          <p:cNvSpPr txBox="1">
            <a:spLocks noChangeArrowheads="1"/>
          </p:cNvSpPr>
          <p:nvPr/>
        </p:nvSpPr>
        <p:spPr bwMode="auto">
          <a:xfrm>
            <a:off x="2705100" y="3273517"/>
            <a:ext cx="13708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dirty="0" err="1">
                <a:latin typeface="Palatino Linotype" panose="02040502050505030304" pitchFamily="18" charset="0"/>
              </a:rPr>
              <a:t>proteinase</a:t>
            </a:r>
            <a:endParaRPr lang="en-US" sz="2000" dirty="0">
              <a:latin typeface="Palatino Linotype" panose="02040502050505030304" pitchFamily="18" charset="0"/>
            </a:endParaRPr>
          </a:p>
        </p:txBody>
      </p:sp>
      <p:sp>
        <p:nvSpPr>
          <p:cNvPr id="82954" name="Text Box 12"/>
          <p:cNvSpPr txBox="1">
            <a:spLocks noChangeArrowheads="1"/>
          </p:cNvSpPr>
          <p:nvPr/>
        </p:nvSpPr>
        <p:spPr bwMode="auto">
          <a:xfrm>
            <a:off x="266700" y="3723798"/>
            <a:ext cx="1744388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300" b="1" dirty="0">
                <a:latin typeface="Palatino Linotype" panose="02040502050505030304" pitchFamily="18" charset="0"/>
                <a:sym typeface="Symbol" pitchFamily="18" charset="2"/>
              </a:rPr>
              <a:t></a:t>
            </a:r>
            <a:r>
              <a:rPr lang="sr-Latn-CS" sz="2300" b="1" dirty="0">
                <a:latin typeface="Palatino Linotype" panose="02040502050505030304" pitchFamily="18" charset="0"/>
              </a:rPr>
              <a:t> (mi) </a:t>
            </a:r>
            <a:r>
              <a:rPr lang="en-US" sz="2300" b="1" dirty="0">
                <a:latin typeface="Palatino Linotype" panose="02040502050505030304" pitchFamily="18" charset="0"/>
              </a:rPr>
              <a:t>toxin</a:t>
            </a:r>
          </a:p>
        </p:txBody>
      </p:sp>
      <p:sp>
        <p:nvSpPr>
          <p:cNvPr id="82955" name="Text Box 13"/>
          <p:cNvSpPr txBox="1">
            <a:spLocks noChangeArrowheads="1"/>
          </p:cNvSpPr>
          <p:nvPr/>
        </p:nvSpPr>
        <p:spPr bwMode="auto">
          <a:xfrm>
            <a:off x="2705100" y="3755852"/>
            <a:ext cx="18096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dirty="0" err="1">
                <a:latin typeface="Palatino Linotype" panose="02040502050505030304" pitchFamily="18" charset="0"/>
              </a:rPr>
              <a:t>hyaluronidase</a:t>
            </a:r>
            <a:endParaRPr lang="en-US" sz="2000" dirty="0">
              <a:latin typeface="Palatino Linotype" panose="02040502050505030304" pitchFamily="18" charset="0"/>
            </a:endParaRPr>
          </a:p>
        </p:txBody>
      </p:sp>
      <p:sp>
        <p:nvSpPr>
          <p:cNvPr id="82956" name="Text Box 14"/>
          <p:cNvSpPr txBox="1">
            <a:spLocks noChangeArrowheads="1"/>
          </p:cNvSpPr>
          <p:nvPr/>
        </p:nvSpPr>
        <p:spPr bwMode="auto">
          <a:xfrm>
            <a:off x="267072" y="4256169"/>
            <a:ext cx="1645002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sr-Latn-CS" sz="2300" b="1" dirty="0">
                <a:latin typeface="Palatino Linotype" panose="02040502050505030304" pitchFamily="18" charset="0"/>
                <a:sym typeface="Symbol" pitchFamily="18" charset="2"/>
              </a:rPr>
              <a:t></a:t>
            </a:r>
            <a:r>
              <a:rPr lang="sr-Latn-CS" sz="2300" b="1" dirty="0">
                <a:latin typeface="Palatino Linotype" panose="02040502050505030304" pitchFamily="18" charset="0"/>
              </a:rPr>
              <a:t> (ni) </a:t>
            </a:r>
            <a:r>
              <a:rPr lang="en-US" sz="2300" b="1" dirty="0">
                <a:latin typeface="Palatino Linotype" panose="02040502050505030304" pitchFamily="18" charset="0"/>
              </a:rPr>
              <a:t>toxin</a:t>
            </a:r>
          </a:p>
        </p:txBody>
      </p:sp>
      <p:sp>
        <p:nvSpPr>
          <p:cNvPr id="82957" name="Text Box 15"/>
          <p:cNvSpPr txBox="1">
            <a:spLocks noChangeArrowheads="1"/>
          </p:cNvSpPr>
          <p:nvPr/>
        </p:nvSpPr>
        <p:spPr bwMode="auto">
          <a:xfrm>
            <a:off x="2705100" y="4288046"/>
            <a:ext cx="338746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dirty="0" err="1">
                <a:latin typeface="Palatino Linotype" panose="02040502050505030304" pitchFamily="18" charset="0"/>
              </a:rPr>
              <a:t>DNase</a:t>
            </a:r>
            <a:r>
              <a:rPr lang="en-US" sz="2000" dirty="0">
                <a:latin typeface="Palatino Linotype" panose="02040502050505030304" pitchFamily="18" charset="0"/>
              </a:rPr>
              <a:t> , </a:t>
            </a:r>
            <a:r>
              <a:rPr lang="en-US" sz="2000" dirty="0" err="1">
                <a:latin typeface="Palatino Linotype" panose="02040502050505030304" pitchFamily="18" charset="0"/>
              </a:rPr>
              <a:t>hemolysin</a:t>
            </a:r>
            <a:r>
              <a:rPr lang="en-US" sz="2000" dirty="0">
                <a:latin typeface="Palatino Linotype" panose="02040502050505030304" pitchFamily="18" charset="0"/>
              </a:rPr>
              <a:t>; necrosis</a:t>
            </a:r>
          </a:p>
        </p:txBody>
      </p:sp>
      <p:sp>
        <p:nvSpPr>
          <p:cNvPr id="82958" name="Text Box 16"/>
          <p:cNvSpPr txBox="1">
            <a:spLocks noChangeArrowheads="1"/>
          </p:cNvSpPr>
          <p:nvPr/>
        </p:nvSpPr>
        <p:spPr bwMode="auto">
          <a:xfrm>
            <a:off x="228600" y="4824413"/>
            <a:ext cx="1721946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300" b="1" dirty="0" err="1">
                <a:latin typeface="Palatino Linotype" panose="02040502050505030304" pitchFamily="18" charset="0"/>
              </a:rPr>
              <a:t>enterotoxin</a:t>
            </a:r>
            <a:endParaRPr lang="en-US" sz="2300" b="1" dirty="0">
              <a:latin typeface="Palatino Linotype" panose="02040502050505030304" pitchFamily="18" charset="0"/>
            </a:endParaRPr>
          </a:p>
        </p:txBody>
      </p:sp>
      <p:sp>
        <p:nvSpPr>
          <p:cNvPr id="82959" name="Text Box 17"/>
          <p:cNvSpPr txBox="1">
            <a:spLocks noChangeArrowheads="1"/>
          </p:cNvSpPr>
          <p:nvPr/>
        </p:nvSpPr>
        <p:spPr bwMode="auto">
          <a:xfrm>
            <a:off x="2705100" y="4698294"/>
            <a:ext cx="6546999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sz="2000" dirty="0">
                <a:latin typeface="Palatino Linotype" panose="02040502050505030304" pitchFamily="18" charset="0"/>
              </a:rPr>
              <a:t>changes membrane permeability, cytotoxic, </a:t>
            </a:r>
            <a:r>
              <a:rPr lang="en-US" sz="2000" dirty="0" err="1">
                <a:latin typeface="Palatino Linotype" panose="02040502050505030304" pitchFamily="18" charset="0"/>
              </a:rPr>
              <a:t>enterotoxic</a:t>
            </a:r>
            <a:r>
              <a:rPr lang="en-US" sz="2000" dirty="0">
                <a:latin typeface="Palatino Linotype" panose="02040502050505030304" pitchFamily="18" charset="0"/>
              </a:rPr>
              <a:t> 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sz="2000" dirty="0">
                <a:latin typeface="Palatino Linotype" panose="02040502050505030304" pitchFamily="18" charset="0"/>
              </a:rPr>
              <a:t>produced during sporulation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sz="2000" dirty="0">
                <a:latin typeface="Palatino Linotype" panose="02040502050505030304" pitchFamily="18" charset="0"/>
              </a:rPr>
              <a:t>causes food poisoning (watery diarrhea)</a:t>
            </a:r>
          </a:p>
        </p:txBody>
      </p:sp>
      <p:sp>
        <p:nvSpPr>
          <p:cNvPr id="82960" name="Text Box 18"/>
          <p:cNvSpPr txBox="1">
            <a:spLocks noChangeArrowheads="1"/>
          </p:cNvSpPr>
          <p:nvPr/>
        </p:nvSpPr>
        <p:spPr bwMode="auto">
          <a:xfrm>
            <a:off x="228600" y="5988050"/>
            <a:ext cx="2137124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300" dirty="0">
                <a:latin typeface="Palatino Linotype" panose="02040502050505030304" pitchFamily="18" charset="0"/>
              </a:rPr>
              <a:t>neuraminidase</a:t>
            </a:r>
          </a:p>
        </p:txBody>
      </p:sp>
      <p:sp>
        <p:nvSpPr>
          <p:cNvPr id="82961" name="Text Box 19"/>
          <p:cNvSpPr txBox="1">
            <a:spLocks noChangeArrowheads="1"/>
          </p:cNvSpPr>
          <p:nvPr/>
        </p:nvSpPr>
        <p:spPr bwMode="auto">
          <a:xfrm>
            <a:off x="2705100" y="6024563"/>
            <a:ext cx="336342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dirty="0">
                <a:latin typeface="Palatino Linotype" panose="02040502050505030304" pitchFamily="18" charset="0"/>
              </a:rPr>
              <a:t>alters </a:t>
            </a:r>
            <a:r>
              <a:rPr lang="en-US" sz="2000" dirty="0" err="1">
                <a:latin typeface="Palatino Linotype" panose="02040502050505030304" pitchFamily="18" charset="0"/>
              </a:rPr>
              <a:t>ganglioside</a:t>
            </a:r>
            <a:r>
              <a:rPr lang="en-US" sz="2000" dirty="0">
                <a:latin typeface="Palatino Linotype" panose="02040502050505030304" pitchFamily="18" charset="0"/>
              </a:rPr>
              <a:t> receptors;</a:t>
            </a:r>
          </a:p>
          <a:p>
            <a:pPr eaLnBrk="0" hangingPunct="0"/>
            <a:r>
              <a:rPr lang="en-US" sz="2000" dirty="0">
                <a:latin typeface="Palatino Linotype" panose="02040502050505030304" pitchFamily="18" charset="0"/>
              </a:rPr>
              <a:t>causes capillary thrombosis</a:t>
            </a:r>
          </a:p>
        </p:txBody>
      </p:sp>
      <p:sp>
        <p:nvSpPr>
          <p:cNvPr id="82962" name="Line 21"/>
          <p:cNvSpPr>
            <a:spLocks noChangeShapeType="1"/>
          </p:cNvSpPr>
          <p:nvPr/>
        </p:nvSpPr>
        <p:spPr bwMode="auto">
          <a:xfrm>
            <a:off x="266700" y="1676400"/>
            <a:ext cx="861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82963" name="Line 22"/>
          <p:cNvSpPr>
            <a:spLocks noChangeShapeType="1"/>
          </p:cNvSpPr>
          <p:nvPr/>
        </p:nvSpPr>
        <p:spPr bwMode="auto">
          <a:xfrm>
            <a:off x="266700" y="2138363"/>
            <a:ext cx="861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82964" name="Line 23"/>
          <p:cNvSpPr>
            <a:spLocks noChangeShapeType="1"/>
          </p:cNvSpPr>
          <p:nvPr/>
        </p:nvSpPr>
        <p:spPr bwMode="auto">
          <a:xfrm>
            <a:off x="266700" y="2667000"/>
            <a:ext cx="861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82965" name="Line 24"/>
          <p:cNvSpPr>
            <a:spLocks noChangeShapeType="1"/>
          </p:cNvSpPr>
          <p:nvPr/>
        </p:nvSpPr>
        <p:spPr bwMode="auto">
          <a:xfrm>
            <a:off x="266700" y="3200400"/>
            <a:ext cx="861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82966" name="Line 25"/>
          <p:cNvSpPr>
            <a:spLocks noChangeShapeType="1"/>
          </p:cNvSpPr>
          <p:nvPr/>
        </p:nvSpPr>
        <p:spPr bwMode="auto">
          <a:xfrm>
            <a:off x="325438" y="3698712"/>
            <a:ext cx="861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82967" name="Line 26"/>
          <p:cNvSpPr>
            <a:spLocks noChangeShapeType="1"/>
          </p:cNvSpPr>
          <p:nvPr/>
        </p:nvSpPr>
        <p:spPr bwMode="auto">
          <a:xfrm>
            <a:off x="325438" y="4170074"/>
            <a:ext cx="861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82968" name="Line 27"/>
          <p:cNvSpPr>
            <a:spLocks noChangeShapeType="1"/>
          </p:cNvSpPr>
          <p:nvPr/>
        </p:nvSpPr>
        <p:spPr bwMode="auto">
          <a:xfrm>
            <a:off x="266700" y="4702445"/>
            <a:ext cx="861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82969" name="Line 28"/>
          <p:cNvSpPr>
            <a:spLocks noChangeShapeType="1"/>
          </p:cNvSpPr>
          <p:nvPr/>
        </p:nvSpPr>
        <p:spPr bwMode="auto">
          <a:xfrm>
            <a:off x="266700" y="5967413"/>
            <a:ext cx="861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82970" name="Line 29"/>
          <p:cNvSpPr>
            <a:spLocks noChangeShapeType="1"/>
          </p:cNvSpPr>
          <p:nvPr/>
        </p:nvSpPr>
        <p:spPr bwMode="auto">
          <a:xfrm>
            <a:off x="266700" y="6781800"/>
            <a:ext cx="861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82971" name="Oval 30"/>
          <p:cNvSpPr>
            <a:spLocks noChangeArrowheads="1"/>
          </p:cNvSpPr>
          <p:nvPr/>
        </p:nvSpPr>
        <p:spPr bwMode="auto">
          <a:xfrm>
            <a:off x="74974" y="4788539"/>
            <a:ext cx="2233613" cy="6096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sr-Latn-CS" sz="2400" b="1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 Box 3"/>
          <p:cNvSpPr txBox="1">
            <a:spLocks noChangeArrowheads="1"/>
          </p:cNvSpPr>
          <p:nvPr/>
        </p:nvSpPr>
        <p:spPr bwMode="auto">
          <a:xfrm>
            <a:off x="684213" y="320675"/>
            <a:ext cx="7848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3200" b="1" i="1" dirty="0">
                <a:latin typeface="Palatino Linotype" panose="02040502050505030304" pitchFamily="18" charset="0"/>
              </a:rPr>
              <a:t>Clostridium </a:t>
            </a:r>
            <a:r>
              <a:rPr lang="en-US" sz="3200" b="1" i="1" dirty="0" err="1">
                <a:latin typeface="Palatino Linotype" panose="02040502050505030304" pitchFamily="18" charset="0"/>
              </a:rPr>
              <a:t>perfringens</a:t>
            </a:r>
            <a:endParaRPr lang="sr-Cyrl-CS" sz="3200" b="1" i="1" dirty="0">
              <a:latin typeface="Palatino Linotype" panose="02040502050505030304" pitchFamily="18" charset="0"/>
            </a:endParaRPr>
          </a:p>
          <a:p>
            <a:pPr algn="ctr" eaLnBrk="0" hangingPunct="0"/>
            <a:r>
              <a:rPr lang="en-US" sz="3200" b="1" dirty="0">
                <a:latin typeface="Palatino Linotype" panose="02040502050505030304" pitchFamily="18" charset="0"/>
              </a:rPr>
              <a:t>clinical manifestations</a:t>
            </a:r>
          </a:p>
        </p:txBody>
      </p:sp>
      <p:sp>
        <p:nvSpPr>
          <p:cNvPr id="83970" name="Text Box 4"/>
          <p:cNvSpPr txBox="1">
            <a:spLocks noChangeArrowheads="1"/>
          </p:cNvSpPr>
          <p:nvPr/>
        </p:nvSpPr>
        <p:spPr bwMode="auto">
          <a:xfrm>
            <a:off x="457200" y="1736929"/>
            <a:ext cx="554190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dirty="0">
                <a:latin typeface="Palatino Linotype" panose="02040502050505030304" pitchFamily="18" charset="0"/>
              </a:rPr>
              <a:t>Soft tissue infections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0070C0"/>
                </a:solidFill>
                <a:latin typeface="Palatino Linotype" panose="02040502050505030304" pitchFamily="18" charset="0"/>
              </a:rPr>
              <a:t>gas gangrene (clostridial myonecrosis)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sz="2200" dirty="0">
                <a:latin typeface="Palatino Linotype" panose="02040502050505030304" pitchFamily="18" charset="0"/>
              </a:rPr>
              <a:t>cellulitis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sz="2200" dirty="0" err="1">
                <a:latin typeface="Palatino Linotype" panose="02040502050505030304" pitchFamily="18" charset="0"/>
              </a:rPr>
              <a:t>fascitis</a:t>
            </a:r>
            <a:r>
              <a:rPr lang="en-US" sz="2200" dirty="0">
                <a:latin typeface="Palatino Linotype" panose="02040502050505030304" pitchFamily="18" charset="0"/>
              </a:rPr>
              <a:t> or myositis suppurativa</a:t>
            </a:r>
          </a:p>
        </p:txBody>
      </p:sp>
      <p:sp>
        <p:nvSpPr>
          <p:cNvPr id="83971" name="Text Box 5"/>
          <p:cNvSpPr txBox="1">
            <a:spLocks noChangeArrowheads="1"/>
          </p:cNvSpPr>
          <p:nvPr/>
        </p:nvSpPr>
        <p:spPr bwMode="auto">
          <a:xfrm>
            <a:off x="434009" y="3554025"/>
            <a:ext cx="8874125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2400" b="1" dirty="0">
                <a:latin typeface="Palatino Linotype" panose="02040502050505030304" pitchFamily="18" charset="0"/>
              </a:rPr>
              <a:t>Food poisoning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sz="2200" dirty="0">
                <a:latin typeface="Palatino Linotype" panose="02040502050505030304" pitchFamily="18" charset="0"/>
              </a:rPr>
              <a:t>Enterotoxin-mediated diarrhea</a:t>
            </a:r>
          </a:p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sz="2200" dirty="0">
                <a:latin typeface="Palatino Linotype" panose="02040502050505030304" pitchFamily="18" charset="0"/>
              </a:rPr>
              <a:t>Usually self-limited (mild, short duration)</a:t>
            </a:r>
          </a:p>
        </p:txBody>
      </p:sp>
      <p:sp>
        <p:nvSpPr>
          <p:cNvPr id="83972" name="Text Box 6"/>
          <p:cNvSpPr txBox="1">
            <a:spLocks noChangeArrowheads="1"/>
          </p:cNvSpPr>
          <p:nvPr/>
        </p:nvSpPr>
        <p:spPr bwMode="auto">
          <a:xfrm>
            <a:off x="434009" y="5438088"/>
            <a:ext cx="638828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buFont typeface="Arial" panose="020B0604020202020204" pitchFamily="34" charset="0"/>
              <a:buChar char="•"/>
            </a:pPr>
            <a:r>
              <a:rPr lang="en-US" sz="2200" dirty="0">
                <a:latin typeface="Palatino Linotype" panose="02040502050505030304" pitchFamily="18" charset="0"/>
              </a:rPr>
              <a:t>Enteritis </a:t>
            </a:r>
            <a:r>
              <a:rPr lang="en-US" sz="2200" dirty="0" err="1">
                <a:latin typeface="Palatino Linotype" panose="02040502050505030304" pitchFamily="18" charset="0"/>
              </a:rPr>
              <a:t>necroticans</a:t>
            </a:r>
            <a:r>
              <a:rPr lang="en-US" sz="2200" dirty="0">
                <a:latin typeface="Palatino Linotype" panose="02040502050505030304" pitchFamily="18" charset="0"/>
              </a:rPr>
              <a:t>→ caused by β (beta) toxin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DE4650-4E6C-EE3D-3D26-4B0698EDBAE1}"/>
              </a:ext>
            </a:extLst>
          </p:cNvPr>
          <p:cNvSpPr txBox="1"/>
          <p:nvPr/>
        </p:nvSpPr>
        <p:spPr>
          <a:xfrm>
            <a:off x="533400" y="5060954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Palatino Linotype" panose="02040502050505030304" pitchFamily="18" charset="0"/>
              </a:rPr>
              <a:t>Severe intestinal disease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3"/>
          <p:cNvSpPr txBox="1">
            <a:spLocks noChangeArrowheads="1"/>
          </p:cNvSpPr>
          <p:nvPr/>
        </p:nvSpPr>
        <p:spPr bwMode="auto">
          <a:xfrm>
            <a:off x="-69404" y="56379"/>
            <a:ext cx="2915815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100" b="1" dirty="0">
                <a:latin typeface="Palatino Linotype" panose="02040502050505030304" pitchFamily="18" charset="0"/>
              </a:rPr>
              <a:t>Anaerobic </a:t>
            </a:r>
            <a:r>
              <a:rPr lang="en-US" sz="2100" b="1" dirty="0" err="1">
                <a:latin typeface="Palatino Linotype" panose="02040502050505030304" pitchFamily="18" charset="0"/>
              </a:rPr>
              <a:t>celulitis</a:t>
            </a:r>
            <a:endParaRPr lang="en-US" sz="2100" b="1" dirty="0">
              <a:latin typeface="Palatino Linotype" panose="02040502050505030304" pitchFamily="18" charset="0"/>
            </a:endParaRPr>
          </a:p>
        </p:txBody>
      </p:sp>
      <p:pic>
        <p:nvPicPr>
          <p:cNvPr id="4" name="Picture 3" descr="C perfringens - anaerobni celulitis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428" y="527740"/>
            <a:ext cx="2470150" cy="2010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 perfringens - anaerobni celulitis nkon prelom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334" y="2642775"/>
            <a:ext cx="2563934" cy="2080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3" descr="Gasna gangrena - nakon operacije">
            <a:extLst>
              <a:ext uri="{FF2B5EF4-FFF2-40B4-BE49-F238E27FC236}">
                <a16:creationId xmlns:a16="http://schemas.microsoft.com/office/drawing/2014/main" id="{281B4DFE-30F3-CD9A-4168-D1A8D342F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23345" y="422402"/>
            <a:ext cx="3022840" cy="2015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Gasna gangrena - nakon amputacije">
            <a:extLst>
              <a:ext uri="{FF2B5EF4-FFF2-40B4-BE49-F238E27FC236}">
                <a16:creationId xmlns:a16="http://schemas.microsoft.com/office/drawing/2014/main" id="{CB1F9130-063B-885B-452A-66D28D31F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09831" y="2516665"/>
            <a:ext cx="3129122" cy="2015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">
            <a:extLst>
              <a:ext uri="{FF2B5EF4-FFF2-40B4-BE49-F238E27FC236}">
                <a16:creationId xmlns:a16="http://schemas.microsoft.com/office/drawing/2014/main" id="{9E340B4C-ACC7-2A70-C175-243EEEF3A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4008" y="6904"/>
            <a:ext cx="1867819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100" b="1" dirty="0">
                <a:latin typeface="Palatino Linotype" panose="02040502050505030304" pitchFamily="18" charset="0"/>
              </a:rPr>
              <a:t>Gas gangrene</a:t>
            </a:r>
          </a:p>
        </p:txBody>
      </p:sp>
      <p:pic>
        <p:nvPicPr>
          <p:cNvPr id="7" name="Picture 3" descr="C perfringens - histopatologija creva kod trovanja hranom">
            <a:extLst>
              <a:ext uri="{FF2B5EF4-FFF2-40B4-BE49-F238E27FC236}">
                <a16:creationId xmlns:a16="http://schemas.microsoft.com/office/drawing/2014/main" id="{48CD8FCA-8963-30FC-EC2D-FEED026C7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38363" y="5085184"/>
            <a:ext cx="5878120" cy="1601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>
            <a:extLst>
              <a:ext uri="{FF2B5EF4-FFF2-40B4-BE49-F238E27FC236}">
                <a16:creationId xmlns:a16="http://schemas.microsoft.com/office/drawing/2014/main" id="{65933370-4A4D-8F69-DF1E-BF8AB9B041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1965" y="4610928"/>
            <a:ext cx="2860307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100" b="1" dirty="0">
                <a:latin typeface="Palatino Linotype" panose="02040502050505030304" pitchFamily="18" charset="0"/>
              </a:rPr>
              <a:t>Food poisoning</a:t>
            </a:r>
            <a:endParaRPr lang="sr-Latn-CS" sz="2100" b="1" dirty="0">
              <a:latin typeface="Palatino Linotype" panose="02040502050505030304" pitchFamily="18" charset="0"/>
            </a:endParaRP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BB1D6E27-E3F7-A973-471C-1516F96F8D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23" y="5589240"/>
            <a:ext cx="3022840" cy="969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1900" b="1" dirty="0">
                <a:latin typeface="Palatino Linotype" panose="02040502050505030304" pitchFamily="18" charset="0"/>
              </a:rPr>
              <a:t>The gut lining is damaged. The villi are shorter.</a:t>
            </a:r>
            <a:endParaRPr lang="sr-Latn-CS" sz="1900" b="1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i="1" dirty="0">
                <a:effectLst/>
                <a:latin typeface="Palatino Linotype" panose="02040502050505030304" pitchFamily="18" charset="0"/>
              </a:rPr>
              <a:t>Clostridium difficile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0" y="1196975"/>
            <a:ext cx="9144000" cy="5327650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endParaRPr lang="sr-Cyrl-CS" sz="2800" dirty="0">
              <a:effectLst/>
              <a:latin typeface="Palatino Linotype" panose="02040502050505030304" pitchFamily="18" charset="0"/>
            </a:endParaRPr>
          </a:p>
          <a:p>
            <a:pPr marL="0" indent="0" algn="ctr" eaLnBrk="1" hangingPunct="1">
              <a:buFont typeface="Wingdings" pitchFamily="2" charset="2"/>
              <a:buNone/>
              <a:defRPr/>
            </a:pPr>
            <a:endParaRPr lang="sr-Cyrl-CS" sz="2800" dirty="0">
              <a:effectLst/>
              <a:latin typeface="Palatino Linotype" panose="02040502050505030304" pitchFamily="18" charset="0"/>
            </a:endParaRPr>
          </a:p>
          <a:p>
            <a:pPr marL="0" indent="0" algn="ctr" eaLnBrk="1" hangingPunct="1">
              <a:buFont typeface="Wingdings" pitchFamily="2" charset="2"/>
              <a:buNone/>
              <a:defRPr/>
            </a:pPr>
            <a:endParaRPr lang="sr-Cyrl-CS" sz="2800" dirty="0">
              <a:effectLst/>
              <a:latin typeface="Palatino Linotype" panose="02040502050505030304" pitchFamily="18" charset="0"/>
            </a:endParaRPr>
          </a:p>
          <a:p>
            <a:pPr marL="0" indent="0" algn="ctr" eaLnBrk="1" hangingPunct="1">
              <a:buFont typeface="Wingdings" pitchFamily="2" charset="2"/>
              <a:buNone/>
              <a:defRPr/>
            </a:pPr>
            <a:endParaRPr lang="sr-Cyrl-CS" sz="2800" dirty="0">
              <a:effectLst/>
              <a:latin typeface="Palatino Linotype" panose="02040502050505030304" pitchFamily="18" charset="0"/>
            </a:endParaRPr>
          </a:p>
          <a:p>
            <a:pPr marL="0" indent="0" algn="ctr" eaLnBrk="1" hangingPunct="1">
              <a:buNone/>
              <a:defRPr/>
            </a:pPr>
            <a:r>
              <a:rPr lang="en-US" sz="2800" b="1" dirty="0">
                <a:effectLst/>
                <a:latin typeface="Palatino Linotype" panose="02040502050505030304" pitchFamily="18" charset="0"/>
              </a:rPr>
              <a:t>In 1978, C. difficile was identified as the cause of antibiotic-associated diarrhea and pseudomembranous colitis (PMC)</a:t>
            </a:r>
            <a:endParaRPr lang="en-US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ext Box 2"/>
          <p:cNvSpPr txBox="1">
            <a:spLocks noChangeArrowheads="1"/>
          </p:cNvSpPr>
          <p:nvPr/>
        </p:nvSpPr>
        <p:spPr bwMode="auto">
          <a:xfrm>
            <a:off x="2587625" y="320675"/>
            <a:ext cx="401744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b="1" i="1" dirty="0">
                <a:latin typeface="Palatino Linotype" panose="02040502050505030304" pitchFamily="18" charset="0"/>
              </a:rPr>
              <a:t>Clostridium </a:t>
            </a:r>
            <a:r>
              <a:rPr lang="en-US" sz="3200" b="1" i="1" dirty="0" err="1">
                <a:latin typeface="Palatino Linotype" panose="02040502050505030304" pitchFamily="18" charset="0"/>
              </a:rPr>
              <a:t>difficile</a:t>
            </a:r>
            <a:r>
              <a:rPr lang="sr-Cyrl-CS" sz="3200" b="1" i="1" dirty="0">
                <a:latin typeface="Palatino Linotype" panose="02040502050505030304" pitchFamily="18" charset="0"/>
              </a:rPr>
              <a:t> </a:t>
            </a:r>
            <a:endParaRPr lang="sr-Cyrl-CS" sz="3200" b="1" dirty="0">
              <a:latin typeface="Palatino Linotype" panose="02040502050505030304" pitchFamily="18" charset="0"/>
            </a:endParaRPr>
          </a:p>
          <a:p>
            <a:pPr eaLnBrk="0" hangingPunct="0"/>
            <a:r>
              <a:rPr lang="en-US" sz="3200" b="1" dirty="0">
                <a:latin typeface="Palatino Linotype" panose="02040502050505030304" pitchFamily="18" charset="0"/>
              </a:rPr>
              <a:t>Virulence factors</a:t>
            </a:r>
            <a:endParaRPr lang="en-US" sz="3200" b="1" i="1" dirty="0">
              <a:latin typeface="Palatino Linotype" panose="02040502050505030304" pitchFamily="18" charset="0"/>
            </a:endParaRPr>
          </a:p>
        </p:txBody>
      </p:sp>
      <p:sp>
        <p:nvSpPr>
          <p:cNvPr id="95235" name="Text Box 5"/>
          <p:cNvSpPr txBox="1">
            <a:spLocks noChangeArrowheads="1"/>
          </p:cNvSpPr>
          <p:nvPr/>
        </p:nvSpPr>
        <p:spPr bwMode="auto">
          <a:xfrm>
            <a:off x="171036" y="3065142"/>
            <a:ext cx="13303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400" b="1" dirty="0">
                <a:latin typeface="Palatino Linotype" panose="02040502050505030304" pitchFamily="18" charset="0"/>
              </a:rPr>
              <a:t>Toxin </a:t>
            </a:r>
            <a:r>
              <a:rPr lang="sr-Latn-C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A</a:t>
            </a:r>
          </a:p>
          <a:p>
            <a:pPr eaLnBrk="0" hangingPunct="0"/>
            <a:endParaRPr lang="en-US" sz="2400" b="1" dirty="0">
              <a:latin typeface="Palatino Linotype" panose="02040502050505030304" pitchFamily="18" charset="0"/>
            </a:endParaRPr>
          </a:p>
        </p:txBody>
      </p:sp>
      <p:sp>
        <p:nvSpPr>
          <p:cNvPr id="95236" name="Text Box 6"/>
          <p:cNvSpPr txBox="1">
            <a:spLocks noChangeArrowheads="1"/>
          </p:cNvSpPr>
          <p:nvPr/>
        </p:nvSpPr>
        <p:spPr bwMode="auto">
          <a:xfrm>
            <a:off x="1511300" y="2798763"/>
            <a:ext cx="76327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b="1" dirty="0">
                <a:latin typeface="Palatino Linotype" panose="02040502050505030304" pitchFamily="18" charset="0"/>
              </a:rPr>
              <a:t>disrupts </a:t>
            </a:r>
            <a:r>
              <a:rPr lang="en-US" b="1" dirty="0" err="1">
                <a:latin typeface="Palatino Linotype" panose="02040502050505030304" pitchFamily="18" charset="0"/>
              </a:rPr>
              <a:t>actin</a:t>
            </a:r>
            <a:r>
              <a:rPr lang="en-US" b="1" dirty="0">
                <a:latin typeface="Palatino Linotype" panose="02040502050505030304" pitchFamily="18" charset="0"/>
              </a:rPr>
              <a:t> in the cell structure</a:t>
            </a:r>
            <a:r>
              <a:rPr lang="sr-Cyrl-CS" b="1" dirty="0">
                <a:latin typeface="Palatino Linotype" panose="02040502050505030304" pitchFamily="18" charset="0"/>
              </a:rPr>
              <a:t> </a:t>
            </a:r>
            <a:r>
              <a:rPr lang="en-US" b="1" dirty="0">
                <a:latin typeface="Palatino Linotype" panose="02040502050505030304" pitchFamily="18" charset="0"/>
              </a:rPr>
              <a:t>        intercellular connections break</a:t>
            </a:r>
            <a:endParaRPr lang="sr-Latn-CS" b="1" dirty="0">
              <a:latin typeface="Palatino Linotype" panose="02040502050505030304" pitchFamily="18" charset="0"/>
            </a:endParaRPr>
          </a:p>
          <a:p>
            <a:pPr eaLnBrk="0" hangingPunct="0"/>
            <a:r>
              <a:rPr lang="en-US" b="1" dirty="0">
                <a:latin typeface="Palatino Linotype" panose="02040502050505030304" pitchFamily="18" charset="0"/>
              </a:rPr>
              <a:t>cytokines          neutrophiles         apoptosis       hypersecretion  of fluids</a:t>
            </a:r>
            <a:r>
              <a:rPr lang="sr-Latn-CS" b="1" dirty="0">
                <a:latin typeface="Palatino Linotype" panose="02040502050505030304" pitchFamily="18" charset="0"/>
              </a:rPr>
              <a:t>; </a:t>
            </a:r>
          </a:p>
        </p:txBody>
      </p:sp>
      <p:sp>
        <p:nvSpPr>
          <p:cNvPr id="95237" name="Text Box 7"/>
          <p:cNvSpPr txBox="1">
            <a:spLocks noChangeArrowheads="1"/>
          </p:cNvSpPr>
          <p:nvPr/>
        </p:nvSpPr>
        <p:spPr bwMode="auto">
          <a:xfrm>
            <a:off x="132954" y="4270314"/>
            <a:ext cx="12576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>
                <a:latin typeface="Palatino Linotype" panose="02040502050505030304" pitchFamily="18" charset="0"/>
              </a:rPr>
              <a:t>Toxin </a:t>
            </a:r>
            <a:r>
              <a:rPr lang="sr-Latn-C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B</a:t>
            </a:r>
          </a:p>
          <a:p>
            <a:pPr algn="ctr" eaLnBrk="0" hangingPunct="0"/>
            <a:endParaRPr lang="en-US" sz="2400" b="1" dirty="0">
              <a:latin typeface="Palatino Linotype" panose="02040502050505030304" pitchFamily="18" charset="0"/>
            </a:endParaRPr>
          </a:p>
        </p:txBody>
      </p:sp>
      <p:sp>
        <p:nvSpPr>
          <p:cNvPr id="95238" name="Text Box 8"/>
          <p:cNvSpPr txBox="1">
            <a:spLocks noChangeArrowheads="1"/>
          </p:cNvSpPr>
          <p:nvPr/>
        </p:nvSpPr>
        <p:spPr bwMode="auto">
          <a:xfrm>
            <a:off x="1619250" y="4286250"/>
            <a:ext cx="65998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000" b="1" dirty="0" err="1">
                <a:latin typeface="Palatino Linotype" panose="02040502050505030304" pitchFamily="18" charset="0"/>
              </a:rPr>
              <a:t>actin</a:t>
            </a:r>
            <a:r>
              <a:rPr lang="en-US" sz="2000" b="1" dirty="0">
                <a:latin typeface="Palatino Linotype" panose="02040502050505030304" pitchFamily="18" charset="0"/>
              </a:rPr>
              <a:t> </a:t>
            </a:r>
            <a:r>
              <a:rPr lang="en-US" sz="2000" b="1" dirty="0" err="1">
                <a:latin typeface="Palatino Linotype" panose="02040502050505030304" pitchFamily="18" charset="0"/>
              </a:rPr>
              <a:t>depolymerization</a:t>
            </a:r>
            <a:r>
              <a:rPr lang="en-US" sz="2000" b="1" dirty="0">
                <a:latin typeface="Palatino Linotype" panose="02040502050505030304" pitchFamily="18" charset="0"/>
              </a:rPr>
              <a:t>                loss of the cytoskeleton</a:t>
            </a:r>
            <a:endParaRPr lang="sr-Latn-CS" sz="2000" b="1" dirty="0">
              <a:latin typeface="Palatino Linotype" panose="02040502050505030304" pitchFamily="18" charset="0"/>
            </a:endParaRPr>
          </a:p>
        </p:txBody>
      </p:sp>
      <p:sp>
        <p:nvSpPr>
          <p:cNvPr id="95239" name="Line 10"/>
          <p:cNvSpPr>
            <a:spLocks noChangeShapeType="1"/>
          </p:cNvSpPr>
          <p:nvPr/>
        </p:nvSpPr>
        <p:spPr bwMode="auto">
          <a:xfrm>
            <a:off x="266700" y="2667000"/>
            <a:ext cx="861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95240" name="Line 11"/>
          <p:cNvSpPr>
            <a:spLocks noChangeShapeType="1"/>
          </p:cNvSpPr>
          <p:nvPr/>
        </p:nvSpPr>
        <p:spPr bwMode="auto">
          <a:xfrm>
            <a:off x="266700" y="4114800"/>
            <a:ext cx="861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95241" name="Line 12"/>
          <p:cNvSpPr>
            <a:spLocks noChangeShapeType="1"/>
          </p:cNvSpPr>
          <p:nvPr/>
        </p:nvSpPr>
        <p:spPr bwMode="auto">
          <a:xfrm>
            <a:off x="228979" y="4953000"/>
            <a:ext cx="8610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95243" name="Line 14"/>
          <p:cNvSpPr>
            <a:spLocks noChangeShapeType="1"/>
          </p:cNvSpPr>
          <p:nvPr/>
        </p:nvSpPr>
        <p:spPr bwMode="auto">
          <a:xfrm>
            <a:off x="2819400" y="3260428"/>
            <a:ext cx="2889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95244" name="Line 15"/>
          <p:cNvSpPr>
            <a:spLocks noChangeShapeType="1"/>
          </p:cNvSpPr>
          <p:nvPr/>
        </p:nvSpPr>
        <p:spPr bwMode="auto">
          <a:xfrm>
            <a:off x="4630267" y="3269953"/>
            <a:ext cx="2889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95245" name="Line 16"/>
          <p:cNvSpPr>
            <a:spLocks noChangeShapeType="1"/>
          </p:cNvSpPr>
          <p:nvPr/>
        </p:nvSpPr>
        <p:spPr bwMode="auto">
          <a:xfrm>
            <a:off x="5172627" y="2971800"/>
            <a:ext cx="360362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95246" name="Line 17"/>
          <p:cNvSpPr>
            <a:spLocks noChangeShapeType="1"/>
          </p:cNvSpPr>
          <p:nvPr/>
        </p:nvSpPr>
        <p:spPr bwMode="auto">
          <a:xfrm>
            <a:off x="4812264" y="4486749"/>
            <a:ext cx="360363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Palatino Linotype" panose="02040502050505030304" pitchFamily="18" charset="0"/>
            </a:endParaRPr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6096000" y="3276557"/>
            <a:ext cx="304800" cy="4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657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50824" y="3581400"/>
            <a:ext cx="8893175" cy="3276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914400" marR="0" lvl="2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CC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52C441C-A5A1-DC3A-96F7-3FF63DBF8EB6}"/>
              </a:ext>
            </a:extLst>
          </p:cNvPr>
          <p:cNvSpPr/>
          <p:nvPr/>
        </p:nvSpPr>
        <p:spPr>
          <a:xfrm>
            <a:off x="381000" y="3429000"/>
            <a:ext cx="4800600" cy="3417887"/>
          </a:xfrm>
          <a:prstGeom prst="rect">
            <a:avLst/>
          </a:prstGeom>
          <a:solidFill>
            <a:srgbClr val="CCFF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Mycobacterium (genus)</a:t>
            </a:r>
          </a:p>
          <a:p>
            <a:r>
              <a:rPr lang="en-US" sz="2400" b="1" u="sng" dirty="0">
                <a:solidFill>
                  <a:srgbClr val="0070C0"/>
                </a:solidFill>
                <a:latin typeface="Palatino Linotype" panose="02040502050505030304" pitchFamily="18" charset="0"/>
              </a:rPr>
              <a:t>Pathogenic species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Palatino Linotype" panose="02040502050505030304" pitchFamily="18" charset="0"/>
              </a:rPr>
              <a:t>Mycobacterium tuberculosis</a:t>
            </a:r>
            <a:endParaRPr lang="en-US" sz="2400" dirty="0">
              <a:latin typeface="Palatino Linotype" panose="0204050205050503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Palatino Linotype" panose="02040502050505030304" pitchFamily="18" charset="0"/>
              </a:rPr>
              <a:t>Mycobacterium </a:t>
            </a:r>
            <a:r>
              <a:rPr lang="en-US" sz="2400" b="1" dirty="0" err="1">
                <a:latin typeface="Palatino Linotype" panose="02040502050505030304" pitchFamily="18" charset="0"/>
              </a:rPr>
              <a:t>bovis</a:t>
            </a:r>
            <a:br>
              <a:rPr lang="en-US" sz="2400" dirty="0">
                <a:latin typeface="Palatino Linotype" panose="02040502050505030304" pitchFamily="18" charset="0"/>
              </a:rPr>
            </a:br>
            <a:r>
              <a:rPr lang="en-US" sz="2400" dirty="0">
                <a:latin typeface="Palatino Linotype" panose="02040502050505030304" pitchFamily="18" charset="0"/>
              </a:rPr>
              <a:t>→ cause </a:t>
            </a:r>
            <a:r>
              <a:rPr lang="en-US" sz="2400" b="1" dirty="0">
                <a:latin typeface="Palatino Linotype" panose="02040502050505030304" pitchFamily="18" charset="0"/>
              </a:rPr>
              <a:t>tuberculosis (TB)</a:t>
            </a:r>
          </a:p>
          <a:p>
            <a:endParaRPr lang="en-US" sz="2400" dirty="0">
              <a:latin typeface="Palatino Linotype" panose="0204050205050503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latin typeface="Palatino Linotype" panose="02040502050505030304" pitchFamily="18" charset="0"/>
              </a:rPr>
              <a:t>Mycobacterium leprae</a:t>
            </a:r>
            <a:br>
              <a:rPr lang="en-US" sz="2400" dirty="0">
                <a:latin typeface="Palatino Linotype" panose="02040502050505030304" pitchFamily="18" charset="0"/>
              </a:rPr>
            </a:br>
            <a:r>
              <a:rPr lang="en-US" sz="2400" dirty="0">
                <a:latin typeface="Palatino Linotype" panose="02040502050505030304" pitchFamily="18" charset="0"/>
              </a:rPr>
              <a:t>→ causes </a:t>
            </a:r>
            <a:r>
              <a:rPr lang="en-US" sz="2400" b="1" dirty="0">
                <a:latin typeface="Palatino Linotype" panose="02040502050505030304" pitchFamily="18" charset="0"/>
              </a:rPr>
              <a:t>leprosy</a:t>
            </a:r>
            <a:endParaRPr lang="en-US" sz="2400" dirty="0">
              <a:latin typeface="Palatino Linotype" panose="0204050205050503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9DE66F-932F-2B02-73D7-F2B66820B108}"/>
              </a:ext>
            </a:extLst>
          </p:cNvPr>
          <p:cNvSpPr/>
          <p:nvPr/>
        </p:nvSpPr>
        <p:spPr>
          <a:xfrm>
            <a:off x="4333460" y="0"/>
            <a:ext cx="4800600" cy="3417887"/>
          </a:xfrm>
          <a:prstGeom prst="rect">
            <a:avLst/>
          </a:prstGeom>
          <a:solidFill>
            <a:srgbClr val="CCFFFF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Discovery</a:t>
            </a:r>
          </a:p>
          <a:p>
            <a:endParaRPr lang="en-US" sz="2400" b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  <a:p>
            <a:r>
              <a:rPr lang="en-US" sz="2400" b="1" dirty="0">
                <a:solidFill>
                  <a:srgbClr val="0070C0"/>
                </a:solidFill>
                <a:latin typeface="Palatino Linotype" panose="02040502050505030304" pitchFamily="18" charset="0"/>
              </a:rPr>
              <a:t>Robert Koch (1882)</a:t>
            </a:r>
            <a:br>
              <a:rPr lang="en-US" sz="2400" dirty="0">
                <a:solidFill>
                  <a:srgbClr val="0070C0"/>
                </a:solidFill>
                <a:latin typeface="Palatino Linotype" panose="02040502050505030304" pitchFamily="18" charset="0"/>
              </a:rPr>
            </a:br>
            <a:r>
              <a:rPr lang="en-US" sz="2400" dirty="0">
                <a:latin typeface="Palatino Linotype" panose="02040502050505030304" pitchFamily="18" charset="0"/>
              </a:rPr>
              <a:t>identified </a:t>
            </a:r>
            <a:r>
              <a:rPr lang="en-US" sz="2400" b="1" dirty="0">
                <a:latin typeface="Palatino Linotype" panose="02040502050505030304" pitchFamily="18" charset="0"/>
              </a:rPr>
              <a:t>Mycobacterium tuberculosis</a:t>
            </a:r>
            <a:br>
              <a:rPr lang="en-US" sz="2400" dirty="0">
                <a:latin typeface="Palatino Linotype" panose="02040502050505030304" pitchFamily="18" charset="0"/>
              </a:rPr>
            </a:br>
            <a:r>
              <a:rPr lang="en-US" sz="2400" dirty="0">
                <a:latin typeface="Palatino Linotype" panose="02040502050505030304" pitchFamily="18" charset="0"/>
              </a:rPr>
              <a:t>(</a:t>
            </a:r>
            <a:r>
              <a:rPr lang="en-US" sz="2400" i="1" dirty="0">
                <a:latin typeface="Palatino Linotype" panose="02040502050505030304" pitchFamily="18" charset="0"/>
              </a:rPr>
              <a:t>Koch’s bacillus, BK</a:t>
            </a:r>
            <a:r>
              <a:rPr lang="en-US" sz="2400" dirty="0">
                <a:latin typeface="Palatino Linotype" panose="02040502050505030304" pitchFamily="18" charset="0"/>
              </a:rPr>
              <a:t>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173427-5E07-C98D-5C15-326602A762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129" y="13253"/>
            <a:ext cx="2755392" cy="3428999"/>
          </a:xfrm>
          <a:prstGeom prst="rect">
            <a:avLst/>
          </a:prstGeom>
        </p:spPr>
      </p:pic>
      <p:pic>
        <p:nvPicPr>
          <p:cNvPr id="2052" name="Picture 4" descr="Mycobacterium tuberculosis - Aqualab">
            <a:extLst>
              <a:ext uri="{FF2B5EF4-FFF2-40B4-BE49-F238E27FC236}">
                <a16:creationId xmlns:a16="http://schemas.microsoft.com/office/drawing/2014/main" id="{7CCB12DF-FC9A-4D58-6E76-C3EEFBD0C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412" y="4256087"/>
            <a:ext cx="3830709" cy="2145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33640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04B4AA-1C5A-7106-B64C-2E0ED2AC0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0" r="3770" b="10048"/>
          <a:stretch>
            <a:fillRect/>
          </a:stretch>
        </p:blipFill>
        <p:spPr>
          <a:xfrm>
            <a:off x="19878" y="34837"/>
            <a:ext cx="5562600" cy="68231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DD38D3-F22F-6674-A4FD-DC27059A49D4}"/>
              </a:ext>
            </a:extLst>
          </p:cNvPr>
          <p:cNvSpPr txBox="1"/>
          <p:nvPr/>
        </p:nvSpPr>
        <p:spPr>
          <a:xfrm>
            <a:off x="5681870" y="1225689"/>
            <a:ext cx="358140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latin typeface="Palatino Linotype" panose="02040502050505030304" pitchFamily="18" charset="0"/>
              </a:rPr>
              <a:t>Toxins A &amp; B</a:t>
            </a:r>
          </a:p>
          <a:p>
            <a:r>
              <a:rPr lang="en-US" sz="2000" b="1" dirty="0">
                <a:latin typeface="Palatino Linotype" panose="02040502050505030304" pitchFamily="18" charset="0"/>
              </a:rPr>
              <a:t>          ⬇️</a:t>
            </a:r>
          </a:p>
          <a:p>
            <a:r>
              <a:rPr lang="en-US" sz="2000" b="1" dirty="0">
                <a:latin typeface="Palatino Linotype" panose="02040502050505030304" pitchFamily="18" charset="0"/>
              </a:rPr>
              <a:t>Inflammation (↑ cytokines)</a:t>
            </a:r>
          </a:p>
          <a:p>
            <a:r>
              <a:rPr lang="en-US" sz="2000" b="1" dirty="0">
                <a:latin typeface="Palatino Linotype" panose="02040502050505030304" pitchFamily="18" charset="0"/>
              </a:rPr>
              <a:t>          ⬇️</a:t>
            </a:r>
          </a:p>
          <a:p>
            <a:r>
              <a:rPr lang="en-US" sz="2000" b="1" dirty="0">
                <a:latin typeface="Palatino Linotype" panose="02040502050505030304" pitchFamily="18" charset="0"/>
              </a:rPr>
              <a:t>Neutrophil recruitment</a:t>
            </a:r>
          </a:p>
          <a:p>
            <a:r>
              <a:rPr lang="en-US" sz="2000" b="1" dirty="0">
                <a:latin typeface="Palatino Linotype" panose="02040502050505030304" pitchFamily="18" charset="0"/>
              </a:rPr>
              <a:t>          ⬇️</a:t>
            </a:r>
          </a:p>
          <a:p>
            <a:r>
              <a:rPr lang="en-US" sz="2000" b="1" dirty="0">
                <a:latin typeface="Palatino Linotype" panose="02040502050505030304" pitchFamily="18" charset="0"/>
              </a:rPr>
              <a:t>↑ Vascular permeability</a:t>
            </a:r>
          </a:p>
          <a:p>
            <a:r>
              <a:rPr lang="en-US" sz="2000" b="1" dirty="0">
                <a:latin typeface="Palatino Linotype" panose="02040502050505030304" pitchFamily="18" charset="0"/>
              </a:rPr>
              <a:t>          ⬇️</a:t>
            </a:r>
          </a:p>
          <a:p>
            <a:r>
              <a:rPr lang="en-US" sz="2000" b="1" dirty="0">
                <a:latin typeface="Palatino Linotype" panose="02040502050505030304" pitchFamily="18" charset="0"/>
              </a:rPr>
              <a:t>Epithelial damage </a:t>
            </a:r>
          </a:p>
          <a:p>
            <a:r>
              <a:rPr lang="en-US" sz="2000" b="1" dirty="0">
                <a:latin typeface="Palatino Linotype" panose="02040502050505030304" pitchFamily="18" charset="0"/>
              </a:rPr>
              <a:t>          ⬇️</a:t>
            </a:r>
          </a:p>
          <a:p>
            <a:r>
              <a:rPr lang="en-US" sz="2000" b="1" dirty="0">
                <a:latin typeface="Palatino Linotype" panose="02040502050505030304" pitchFamily="18" charset="0"/>
              </a:rPr>
              <a:t>Loss of tight junctions,</a:t>
            </a:r>
          </a:p>
          <a:p>
            <a:r>
              <a:rPr lang="en-US" sz="2000" b="1" dirty="0">
                <a:latin typeface="Palatino Linotype" panose="02040502050505030304" pitchFamily="18" charset="0"/>
              </a:rPr>
              <a:t>apoptosis</a:t>
            </a:r>
          </a:p>
          <a:p>
            <a:r>
              <a:rPr lang="en-US" sz="2000" b="1" dirty="0">
                <a:latin typeface="Palatino Linotype" panose="02040502050505030304" pitchFamily="18" charset="0"/>
              </a:rPr>
              <a:t>          ⬇️</a:t>
            </a:r>
          </a:p>
          <a:p>
            <a:r>
              <a:rPr lang="en-US" sz="2000" b="1" dirty="0">
                <a:latin typeface="Palatino Linotype" panose="02040502050505030304" pitchFamily="18" charset="0"/>
              </a:rPr>
              <a:t>Tissue destruction</a:t>
            </a:r>
          </a:p>
          <a:p>
            <a:r>
              <a:rPr lang="en-US" sz="2000" b="1" dirty="0">
                <a:latin typeface="Palatino Linotype" panose="02040502050505030304" pitchFamily="18" charset="0"/>
              </a:rPr>
              <a:t>          ⬇️</a:t>
            </a:r>
          </a:p>
          <a:p>
            <a:r>
              <a:rPr lang="en-US" sz="2000" b="1" dirty="0" err="1">
                <a:latin typeface="Palatino Linotype" panose="02040502050505030304" pitchFamily="18" charset="0"/>
              </a:rPr>
              <a:t>Pseudomembrane</a:t>
            </a:r>
            <a:r>
              <a:rPr lang="en-US" sz="2000" b="1" dirty="0">
                <a:latin typeface="Palatino Linotype" panose="02040502050505030304" pitchFamily="18" charset="0"/>
              </a:rPr>
              <a:t> formation</a:t>
            </a:r>
          </a:p>
          <a:p>
            <a:r>
              <a:rPr lang="en-US" sz="2000" b="1" dirty="0">
                <a:latin typeface="Palatino Linotype" panose="02040502050505030304" pitchFamily="18" charset="0"/>
              </a:rPr>
              <a:t>          ⬇️</a:t>
            </a:r>
          </a:p>
          <a:p>
            <a:r>
              <a:rPr lang="en-US" sz="2000" b="1" dirty="0">
                <a:latin typeface="Palatino Linotype" panose="02040502050505030304" pitchFamily="18" charset="0"/>
              </a:rPr>
              <a:t>Watery diarrhea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8BFA05-6640-37E7-0429-3BCE240ED139}"/>
              </a:ext>
            </a:extLst>
          </p:cNvPr>
          <p:cNvSpPr txBox="1"/>
          <p:nvPr/>
        </p:nvSpPr>
        <p:spPr>
          <a:xfrm>
            <a:off x="5552661" y="-19878"/>
            <a:ext cx="32004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200" b="1" dirty="0">
                <a:solidFill>
                  <a:srgbClr val="0070C0"/>
                </a:solidFill>
                <a:latin typeface="Palatino Linotype" panose="02040502050505030304" pitchFamily="18" charset="0"/>
              </a:rPr>
              <a:t>Clostridium difficile-</a:t>
            </a:r>
          </a:p>
          <a:p>
            <a:pPr algn="ctr"/>
            <a:r>
              <a:rPr lang="en-US" sz="2200" b="1" dirty="0">
                <a:solidFill>
                  <a:srgbClr val="0070C0"/>
                </a:solidFill>
                <a:latin typeface="Palatino Linotype" panose="02040502050505030304" pitchFamily="18" charset="0"/>
              </a:rPr>
              <a:t>antibiotic-associated colitis </a:t>
            </a:r>
          </a:p>
        </p:txBody>
      </p:sp>
    </p:spTree>
    <p:extLst>
      <p:ext uri="{BB962C8B-B14F-4D97-AF65-F5344CB8AC3E}">
        <p14:creationId xmlns:p14="http://schemas.microsoft.com/office/powerpoint/2010/main" val="31732325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ext Box 4"/>
          <p:cNvSpPr txBox="1">
            <a:spLocks noChangeArrowheads="1"/>
          </p:cNvSpPr>
          <p:nvPr/>
        </p:nvSpPr>
        <p:spPr bwMode="auto">
          <a:xfrm>
            <a:off x="552450" y="116632"/>
            <a:ext cx="859155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sr-Latn-CS" sz="2400" b="1" i="1" dirty="0">
                <a:latin typeface="Palatino Linotype" panose="02040502050505030304" pitchFamily="18" charset="0"/>
              </a:rPr>
              <a:t>C. difficile</a:t>
            </a:r>
            <a:r>
              <a:rPr lang="sr-Latn-CS" sz="2400" b="1" dirty="0">
                <a:latin typeface="Palatino Linotype" panose="02040502050505030304" pitchFamily="18" charset="0"/>
              </a:rPr>
              <a:t> </a:t>
            </a:r>
            <a:r>
              <a:rPr lang="en-US" sz="2400" b="1" dirty="0">
                <a:latin typeface="Palatino Linotype" panose="02040502050505030304" pitchFamily="18" charset="0"/>
              </a:rPr>
              <a:t>in 7-14% of people is part of the physiological</a:t>
            </a:r>
          </a:p>
          <a:p>
            <a:pPr algn="r" eaLnBrk="0" hangingPunct="0"/>
            <a:r>
              <a:rPr lang="en-US" sz="2400" b="1" dirty="0">
                <a:latin typeface="Palatino Linotype" panose="02040502050505030304" pitchFamily="18" charset="0"/>
              </a:rPr>
              <a:t>intestinal </a:t>
            </a:r>
            <a:r>
              <a:rPr lang="en-US" sz="2400" b="1" dirty="0" err="1">
                <a:latin typeface="Palatino Linotype" panose="02040502050505030304" pitchFamily="18" charset="0"/>
              </a:rPr>
              <a:t>microflora</a:t>
            </a:r>
            <a:r>
              <a:rPr lang="sr-Latn-RS" sz="2400" b="1" dirty="0">
                <a:latin typeface="Palatino Linotype" panose="02040502050505030304" pitchFamily="18" charset="0"/>
              </a:rPr>
              <a:t>.</a:t>
            </a:r>
            <a:endParaRPr lang="en-US" sz="2400" b="1" dirty="0">
              <a:latin typeface="Palatino Linotype" panose="02040502050505030304" pitchFamily="18" charset="0"/>
            </a:endParaRPr>
          </a:p>
        </p:txBody>
      </p:sp>
      <p:sp>
        <p:nvSpPr>
          <p:cNvPr id="97283" name="Text Box 5"/>
          <p:cNvSpPr txBox="1">
            <a:spLocks noChangeArrowheads="1"/>
          </p:cNvSpPr>
          <p:nvPr/>
        </p:nvSpPr>
        <p:spPr bwMode="auto">
          <a:xfrm>
            <a:off x="208622" y="1497280"/>
            <a:ext cx="88407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/>
            <a:r>
              <a:rPr lang="en-US" sz="2400" b="1" dirty="0">
                <a:latin typeface="Palatino Linotype" panose="02040502050505030304" pitchFamily="18" charset="0"/>
              </a:rPr>
              <a:t>The disease usually occurs in people taking antibiotics</a:t>
            </a:r>
          </a:p>
          <a:p>
            <a:pPr algn="r" eaLnBrk="0" hangingPunct="0"/>
            <a:r>
              <a:rPr lang="en-US" sz="2400" b="1" dirty="0">
                <a:latin typeface="Palatino Linotype" panose="02040502050505030304" pitchFamily="18" charset="0"/>
              </a:rPr>
              <a:t>broad spectrum (</a:t>
            </a:r>
            <a:r>
              <a:rPr lang="en-US" sz="2400" b="1" dirty="0" err="1">
                <a:latin typeface="Palatino Linotype" panose="02040502050505030304" pitchFamily="18" charset="0"/>
              </a:rPr>
              <a:t>ampicillin</a:t>
            </a:r>
            <a:r>
              <a:rPr lang="en-US" sz="2400" b="1" dirty="0">
                <a:latin typeface="Palatino Linotype" panose="02040502050505030304" pitchFamily="18" charset="0"/>
              </a:rPr>
              <a:t>, </a:t>
            </a:r>
            <a:r>
              <a:rPr lang="en-US" sz="2400" b="1" dirty="0" err="1">
                <a:latin typeface="Palatino Linotype" panose="02040502050505030304" pitchFamily="18" charset="0"/>
              </a:rPr>
              <a:t>clindamycin</a:t>
            </a:r>
            <a:r>
              <a:rPr lang="en-US" sz="2400" b="1" dirty="0">
                <a:latin typeface="Palatino Linotype" panose="02040502050505030304" pitchFamily="18" charset="0"/>
              </a:rPr>
              <a:t>, </a:t>
            </a:r>
            <a:r>
              <a:rPr lang="en-US" sz="2400" b="1" dirty="0" err="1">
                <a:latin typeface="Palatino Linotype" panose="02040502050505030304" pitchFamily="18" charset="0"/>
              </a:rPr>
              <a:t>cephalosporins</a:t>
            </a:r>
            <a:r>
              <a:rPr lang="en-US" sz="2400" b="1" dirty="0">
                <a:latin typeface="Palatino Linotype" panose="02040502050505030304" pitchFamily="18" charset="0"/>
              </a:rPr>
              <a:t>).</a:t>
            </a:r>
          </a:p>
        </p:txBody>
      </p:sp>
      <p:sp>
        <p:nvSpPr>
          <p:cNvPr id="97284" name="Text Box 6"/>
          <p:cNvSpPr txBox="1">
            <a:spLocks noChangeArrowheads="1"/>
          </p:cNvSpPr>
          <p:nvPr/>
        </p:nvSpPr>
        <p:spPr bwMode="auto">
          <a:xfrm>
            <a:off x="80427" y="2877928"/>
            <a:ext cx="90364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sz="2400" b="1" dirty="0">
                <a:latin typeface="Palatino Linotype" panose="02040502050505030304" pitchFamily="18" charset="0"/>
              </a:rPr>
              <a:t>The disease is more common in the hospital environment and in people over 50 years old</a:t>
            </a:r>
          </a:p>
        </p:txBody>
      </p:sp>
      <p:pic>
        <p:nvPicPr>
          <p:cNvPr id="2" name="Picture 8" descr="Endoscopic visualization of pseudomembranous colitis">
            <a:extLst>
              <a:ext uri="{FF2B5EF4-FFF2-40B4-BE49-F238E27FC236}">
                <a16:creationId xmlns:a16="http://schemas.microsoft.com/office/drawing/2014/main" id="{5721A766-9EFD-AAC3-F5B5-CB2159583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5656" y="4850491"/>
            <a:ext cx="2592288" cy="1924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>
            <a:extLst>
              <a:ext uri="{FF2B5EF4-FFF2-40B4-BE49-F238E27FC236}">
                <a16:creationId xmlns:a16="http://schemas.microsoft.com/office/drawing/2014/main" id="{30257771-C4DF-67CC-93C6-B679448E2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411" y="3889244"/>
            <a:ext cx="8940511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300" b="1" dirty="0">
                <a:solidFill>
                  <a:srgbClr val="FF6600"/>
                </a:solidFill>
                <a:latin typeface="Palatino Linotype" panose="02040502050505030304" pitchFamily="18" charset="0"/>
              </a:rPr>
              <a:t>Colitis occurs with or without </a:t>
            </a:r>
            <a:r>
              <a:rPr lang="en-US" sz="2300" b="1" dirty="0" err="1">
                <a:solidFill>
                  <a:srgbClr val="FF6600"/>
                </a:solidFill>
                <a:latin typeface="Palatino Linotype" panose="02040502050505030304" pitchFamily="18" charset="0"/>
              </a:rPr>
              <a:t>pseudomembrane</a:t>
            </a:r>
            <a:r>
              <a:rPr lang="en-US" sz="2300" b="1" dirty="0">
                <a:solidFill>
                  <a:srgbClr val="FF6600"/>
                </a:solidFill>
                <a:latin typeface="Palatino Linotype" panose="02040502050505030304" pitchFamily="18" charset="0"/>
              </a:rPr>
              <a:t> → diarrhea associated with the use of antibiotics</a:t>
            </a:r>
            <a:r>
              <a:rPr lang="sr-Latn-CS" sz="2300" b="1" dirty="0">
                <a:solidFill>
                  <a:srgbClr val="FF6600"/>
                </a:solidFill>
                <a:latin typeface="Palatino Linotype" panose="02040502050505030304" pitchFamily="18" charset="0"/>
              </a:rPr>
              <a:t>  </a:t>
            </a:r>
            <a:endParaRPr lang="en-US" sz="2300" b="1" dirty="0">
              <a:solidFill>
                <a:srgbClr val="FF660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A6C08C2B-0B8E-DC3D-9574-CDF6B957B2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5976" y="4800968"/>
            <a:ext cx="3097036" cy="1924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107A920-8023-8CAD-DFE2-040FCFD45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3337" y="38100"/>
            <a:ext cx="9220200" cy="6248400"/>
          </a:xfrm>
          <a:prstGeom prst="rect">
            <a:avLst/>
          </a:prstGeom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-152400" y="6172200"/>
            <a:ext cx="91440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CFFFF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alatino Linotype" panose="02040502050505030304" pitchFamily="18" charset="0"/>
              </a:rPr>
              <a:t>Causative agent </a:t>
            </a:r>
            <a:r>
              <a:rPr kumimoji="0" lang="sr-Latn-CS" sz="32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alatino Linotype" panose="02040502050505030304" pitchFamily="18" charset="0"/>
              </a:rPr>
              <a:t>Clostridium tetani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4" name="Picture 6" descr="Mechanism Of Tetanus Disease #3 Poster by Kateryna Kon / Science Photo  Library - Fine Art America">
            <a:extLst>
              <a:ext uri="{FF2B5EF4-FFF2-40B4-BE49-F238E27FC236}">
                <a16:creationId xmlns:a16="http://schemas.microsoft.com/office/drawing/2014/main" id="{80A95BA2-0BA5-246E-BF1C-F4F8B3069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238" y="3424238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5547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>
          <a:xfrm>
            <a:off x="-49102" y="838200"/>
            <a:ext cx="3253410" cy="5715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b="1" dirty="0">
                <a:latin typeface="Palatino Linotype" panose="02040502050505030304" pitchFamily="18" charset="0"/>
              </a:rPr>
              <a:t>Clostridium tetani (Habitat &amp; transmission)</a:t>
            </a:r>
          </a:p>
          <a:p>
            <a:r>
              <a:rPr lang="en-US" sz="2000" dirty="0">
                <a:latin typeface="Palatino Linotype" panose="02040502050505030304" pitchFamily="18" charset="0"/>
              </a:rPr>
              <a:t>Soil </a:t>
            </a:r>
          </a:p>
          <a:p>
            <a:r>
              <a:rPr lang="en-US" sz="2000" dirty="0">
                <a:latin typeface="Palatino Linotype" panose="02040502050505030304" pitchFamily="18" charset="0"/>
              </a:rPr>
              <a:t>Digestive tract of </a:t>
            </a:r>
            <a:r>
              <a:rPr lang="en-US" sz="2000" b="1" dirty="0">
                <a:latin typeface="Palatino Linotype" panose="02040502050505030304" pitchFamily="18" charset="0"/>
              </a:rPr>
              <a:t>herbivorous animals (e.g., cattle, horses)</a:t>
            </a:r>
            <a:r>
              <a:rPr lang="en-US" sz="2000" dirty="0">
                <a:latin typeface="Palatino Linotype" panose="02040502050505030304" pitchFamily="18" charset="0"/>
              </a:rPr>
              <a:t> </a:t>
            </a:r>
          </a:p>
          <a:p>
            <a:r>
              <a:rPr lang="en-US" sz="20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Spores survive in environment for years</a:t>
            </a:r>
          </a:p>
          <a:p>
            <a:r>
              <a:rPr lang="en-US" sz="2000" b="1" dirty="0">
                <a:latin typeface="Palatino Linotype" panose="02040502050505030304" pitchFamily="18" charset="0"/>
              </a:rPr>
              <a:t>Highly resistant (heat &amp; chemicals)</a:t>
            </a:r>
            <a:r>
              <a:rPr lang="en-US" sz="2000" dirty="0">
                <a:latin typeface="Palatino Linotype" panose="02040502050505030304" pitchFamily="18" charset="0"/>
              </a:rPr>
              <a:t> </a:t>
            </a:r>
          </a:p>
          <a:p>
            <a:r>
              <a:rPr lang="en-US" sz="2000" dirty="0">
                <a:latin typeface="Palatino Linotype" panose="02040502050505030304" pitchFamily="18" charset="0"/>
              </a:rPr>
              <a:t>Infection via </a:t>
            </a:r>
            <a:r>
              <a:rPr lang="en-US" sz="2000" b="1" dirty="0" err="1">
                <a:latin typeface="Palatino Linotype" panose="02040502050505030304" pitchFamily="18" charset="0"/>
              </a:rPr>
              <a:t>tetanigenic</a:t>
            </a:r>
            <a:r>
              <a:rPr lang="en-US" sz="2000" b="1" dirty="0">
                <a:latin typeface="Palatino Linotype" panose="02040502050505030304" pitchFamily="18" charset="0"/>
              </a:rPr>
              <a:t> wound</a:t>
            </a:r>
            <a:endParaRPr lang="en-US" sz="2000" dirty="0">
              <a:latin typeface="Palatino Linotype" panose="0204050205050503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12C8A39-5BA3-2A03-BC7E-C1D69DCC9FAC}"/>
              </a:ext>
            </a:extLst>
          </p:cNvPr>
          <p:cNvSpPr txBox="1"/>
          <p:nvPr/>
        </p:nvSpPr>
        <p:spPr>
          <a:xfrm>
            <a:off x="5290930" y="533400"/>
            <a:ext cx="3326294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400" b="1" dirty="0" err="1">
                <a:solidFill>
                  <a:srgbClr val="FF0000"/>
                </a:solidFill>
                <a:latin typeface="Palatino Linotype" panose="02040502050505030304" pitchFamily="18" charset="0"/>
              </a:rPr>
              <a:t>Tetanigenic</a:t>
            </a:r>
            <a:r>
              <a:rPr lang="en-U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 wound</a:t>
            </a:r>
            <a:endParaRPr lang="en-US" sz="2400" dirty="0">
              <a:solidFill>
                <a:srgbClr val="FF0000"/>
              </a:solidFill>
              <a:latin typeface="Palatino Linotype" panose="0204050205050503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FF0000"/>
                </a:solidFill>
                <a:latin typeface="Palatino Linotype" panose="02040502050505030304" pitchFamily="18" charset="0"/>
              </a:rPr>
              <a:t>Anaerobic conditions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FF0000"/>
                </a:solidFill>
                <a:latin typeface="Palatino Linotype" panose="02040502050505030304" pitchFamily="18" charset="0"/>
              </a:rPr>
              <a:t>Presence of spores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C1E1E64-4B33-84B3-F28E-617E6988420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666" t="2222" r="4446" b="11111"/>
          <a:stretch>
            <a:fillRect/>
          </a:stretch>
        </p:blipFill>
        <p:spPr>
          <a:xfrm>
            <a:off x="3204308" y="609600"/>
            <a:ext cx="5939692" cy="5791200"/>
          </a:xfrm>
          <a:prstGeom prst="rect">
            <a:avLst/>
          </a:prstGeom>
        </p:spPr>
      </p:pic>
      <p:pic>
        <p:nvPicPr>
          <p:cNvPr id="3078" name="Picture 6" descr="Tetanus - National Vaccine Information Center (NVIC)">
            <a:extLst>
              <a:ext uri="{FF2B5EF4-FFF2-40B4-BE49-F238E27FC236}">
                <a16:creationId xmlns:a16="http://schemas.microsoft.com/office/drawing/2014/main" id="{A4DF2834-2C45-27FE-7BEB-EE7B469FAF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5105400"/>
            <a:ext cx="1166838" cy="1573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6174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>
            <a:extLst>
              <a:ext uri="{FF2B5EF4-FFF2-40B4-BE49-F238E27FC236}">
                <a16:creationId xmlns:a16="http://schemas.microsoft.com/office/drawing/2014/main" id="{AE68D2F0-A7BD-B5F1-031B-440D73941684}"/>
              </a:ext>
            </a:extLst>
          </p:cNvPr>
          <p:cNvGrpSpPr/>
          <p:nvPr/>
        </p:nvGrpSpPr>
        <p:grpSpPr>
          <a:xfrm>
            <a:off x="0" y="0"/>
            <a:ext cx="8991600" cy="5970058"/>
            <a:chOff x="0" y="0"/>
            <a:chExt cx="8991600" cy="5970058"/>
          </a:xfrm>
        </p:grpSpPr>
        <p:pic>
          <p:nvPicPr>
            <p:cNvPr id="21" name="Content Placeholder 4">
              <a:extLst>
                <a:ext uri="{FF2B5EF4-FFF2-40B4-BE49-F238E27FC236}">
                  <a16:creationId xmlns:a16="http://schemas.microsoft.com/office/drawing/2014/main" id="{6BFF69CA-0062-898A-8B7A-949A0934F0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5902" r="6220" b="19373"/>
            <a:stretch>
              <a:fillRect/>
            </a:stretch>
          </p:blipFill>
          <p:spPr>
            <a:xfrm>
              <a:off x="0" y="0"/>
              <a:ext cx="6506971" cy="5970058"/>
            </a:xfrm>
            <a:prstGeom prst="rect">
              <a:avLst/>
            </a:prstGeom>
          </p:spPr>
        </p:pic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0FBBEF34-15A5-0EDE-912D-17FB076E938C}"/>
                </a:ext>
              </a:extLst>
            </p:cNvPr>
            <p:cNvSpPr/>
            <p:nvPr/>
          </p:nvSpPr>
          <p:spPr>
            <a:xfrm>
              <a:off x="5759803" y="2252870"/>
              <a:ext cx="3231797" cy="2852530"/>
            </a:xfrm>
            <a:prstGeom prst="ellipse">
              <a:avLst/>
            </a:prstGeom>
            <a:solidFill>
              <a:srgbClr val="FF8265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AA6579B-5B4A-2AE2-76F2-7908931FA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2222" t="28598" r="19467" b="35846"/>
            <a:stretch>
              <a:fillRect/>
            </a:stretch>
          </p:blipFill>
          <p:spPr>
            <a:xfrm>
              <a:off x="6118401" y="3004232"/>
              <a:ext cx="2514600" cy="1533292"/>
            </a:xfrm>
            <a:prstGeom prst="rect">
              <a:avLst/>
            </a:prstGeom>
          </p:spPr>
        </p:pic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B8ACCCE9-E0C9-78C9-658C-0E156B32A4D8}"/>
                </a:ext>
              </a:extLst>
            </p:cNvPr>
            <p:cNvCxnSpPr>
              <a:cxnSpLocks/>
              <a:endCxn id="22" idx="1"/>
            </p:cNvCxnSpPr>
            <p:nvPr/>
          </p:nvCxnSpPr>
          <p:spPr>
            <a:xfrm flipV="1">
              <a:off x="3253485" y="2670613"/>
              <a:ext cx="2979604" cy="1859857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F93767D8-3CDA-8E2D-53FD-6F9B747CAE47}"/>
                </a:ext>
              </a:extLst>
            </p:cNvPr>
            <p:cNvCxnSpPr>
              <a:cxnSpLocks/>
            </p:cNvCxnSpPr>
            <p:nvPr/>
          </p:nvCxnSpPr>
          <p:spPr>
            <a:xfrm>
              <a:off x="3253485" y="4534211"/>
              <a:ext cx="3853147" cy="557613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FB6C6247-6B8A-D467-C640-35112B69D8C5}"/>
              </a:ext>
            </a:extLst>
          </p:cNvPr>
          <p:cNvSpPr txBox="1"/>
          <p:nvPr/>
        </p:nvSpPr>
        <p:spPr>
          <a:xfrm>
            <a:off x="3370120" y="5000387"/>
            <a:ext cx="261769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1" dirty="0">
                <a:solidFill>
                  <a:srgbClr val="002060"/>
                </a:solidFill>
              </a:rPr>
              <a:t>Anaerobic zone (deep tissue)</a:t>
            </a:r>
          </a:p>
        </p:txBody>
      </p:sp>
    </p:spTree>
    <p:extLst>
      <p:ext uri="{BB962C8B-B14F-4D97-AF65-F5344CB8AC3E}">
        <p14:creationId xmlns:p14="http://schemas.microsoft.com/office/powerpoint/2010/main" val="26298192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36442"/>
            <a:ext cx="8229600" cy="80175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Tetanus Toxin (</a:t>
            </a:r>
            <a:r>
              <a:rPr lang="en-US" sz="3200" b="1" dirty="0" err="1">
                <a:solidFill>
                  <a:schemeClr val="tx1"/>
                </a:solidFill>
                <a:latin typeface="Palatino Linotype" panose="02040502050505030304" pitchFamily="18" charset="0"/>
              </a:rPr>
              <a:t>Tetanospasmin</a:t>
            </a:r>
            <a:r>
              <a:rPr lang="en-US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)</a:t>
            </a:r>
            <a:r>
              <a:rPr lang="sr-Cyrl-CS" sz="40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endParaRPr lang="en-US" sz="40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368829" y="838199"/>
            <a:ext cx="8763000" cy="4525963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  <a:defRPr/>
            </a:pPr>
            <a:r>
              <a:rPr lang="en-US" sz="2000" dirty="0">
                <a:latin typeface="Palatino Linotype" panose="02040502050505030304" pitchFamily="18" charset="0"/>
              </a:rPr>
              <a:t>From the place of secretion, the toxin is transported by motor neurons to spinal cord</a:t>
            </a:r>
          </a:p>
          <a:p>
            <a:pPr>
              <a:buClr>
                <a:schemeClr val="tx1"/>
              </a:buClr>
              <a:defRPr/>
            </a:pPr>
            <a:r>
              <a:rPr lang="en-US" sz="2000" dirty="0">
                <a:latin typeface="Palatino Linotype" panose="02040502050505030304" pitchFamily="18" charset="0"/>
              </a:rPr>
              <a:t>Blocks release of inhibitory neurotransmitters (GABA, glycine) in the CNS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32D11BF-5684-D35E-6308-C6106507CFA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43" t="24444" r="10872" b="9560"/>
          <a:stretch>
            <a:fillRect/>
          </a:stretch>
        </p:blipFill>
        <p:spPr>
          <a:xfrm>
            <a:off x="1181099" y="2332037"/>
            <a:ext cx="6781801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2D3C96D-6394-0180-69E3-3F8EAAEF5A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365124"/>
            <a:ext cx="7110413" cy="4740275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003A810-02D8-D604-B638-59BD3D49B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 fontScale="90000"/>
          </a:bodyPr>
          <a:lstStyle/>
          <a:p>
            <a:pPr algn="r"/>
            <a:br>
              <a:rPr lang="pt-BR" dirty="0"/>
            </a:br>
            <a:r>
              <a:rPr lang="pt-BR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let's review</a:t>
            </a:r>
            <a:br>
              <a:rPr lang="pt-BR" dirty="0"/>
            </a:br>
            <a:br>
              <a:rPr lang="pt-BR" dirty="0"/>
            </a:br>
            <a:endParaRPr lang="en-US" b="1" dirty="0">
              <a:latin typeface="Palatino Linotype" panose="0204050205050503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10A2A20-4092-9553-BBCB-439076EE4660}"/>
              </a:ext>
            </a:extLst>
          </p:cNvPr>
          <p:cNvSpPr/>
          <p:nvPr/>
        </p:nvSpPr>
        <p:spPr>
          <a:xfrm>
            <a:off x="3962400" y="4419600"/>
            <a:ext cx="4876800" cy="1981200"/>
          </a:xfrm>
          <a:prstGeom prst="rect">
            <a:avLst/>
          </a:prstGeom>
          <a:solidFill>
            <a:srgbClr val="FEE2F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A-B toxin:</a:t>
            </a:r>
          </a:p>
          <a:p>
            <a:endParaRPr lang="en-US" sz="20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B </a:t>
            </a:r>
            <a:r>
              <a:rPr lang="en-US" sz="2000" dirty="0">
                <a:solidFill>
                  <a:schemeClr val="tx1"/>
                </a:solidFill>
                <a:latin typeface="Palatino Linotype" panose="02040502050505030304" pitchFamily="18" charset="0"/>
              </a:rPr>
              <a:t>→ binding (entry into neuron)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A </a:t>
            </a:r>
            <a:r>
              <a:rPr lang="en-US" sz="2000" dirty="0">
                <a:solidFill>
                  <a:schemeClr val="tx1"/>
                </a:solidFill>
                <a:latin typeface="Palatino Linotype" panose="02040502050505030304" pitchFamily="18" charset="0"/>
              </a:rPr>
              <a:t>→ active (blocks neurotransmitter release)</a:t>
            </a:r>
          </a:p>
        </p:txBody>
      </p:sp>
    </p:spTree>
    <p:extLst>
      <p:ext uri="{BB962C8B-B14F-4D97-AF65-F5344CB8AC3E}">
        <p14:creationId xmlns:p14="http://schemas.microsoft.com/office/powerpoint/2010/main" val="7341752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-22860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Tetanus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762000"/>
            <a:ext cx="8229600" cy="4525963"/>
          </a:xfrm>
        </p:spPr>
        <p:txBody>
          <a:bodyPr>
            <a:normAutofit/>
          </a:bodyPr>
          <a:lstStyle/>
          <a:p>
            <a:pPr eaLnBrk="1" hangingPunct="1">
              <a:buClr>
                <a:srgbClr val="CCFFFF"/>
              </a:buClr>
              <a:buNone/>
              <a:defRPr/>
            </a:pPr>
            <a:r>
              <a:rPr lang="en-US" sz="2000" b="1" dirty="0" err="1">
                <a:latin typeface="Palatino Linotype" panose="02040502050505030304" pitchFamily="18" charset="0"/>
              </a:rPr>
              <a:t>Masseter</a:t>
            </a:r>
            <a:r>
              <a:rPr lang="en-US" sz="2000" b="1" dirty="0">
                <a:latin typeface="Palatino Linotype" panose="02040502050505030304" pitchFamily="18" charset="0"/>
              </a:rPr>
              <a:t> </a:t>
            </a:r>
            <a:r>
              <a:rPr lang="en-US" sz="2000" b="1" dirty="0" err="1">
                <a:latin typeface="Palatino Linotype" panose="02040502050505030304" pitchFamily="18" charset="0"/>
              </a:rPr>
              <a:t>trismus</a:t>
            </a:r>
            <a:r>
              <a:rPr lang="en-US" sz="2000" b="1" dirty="0">
                <a:latin typeface="Palatino Linotype" panose="02040502050505030304" pitchFamily="18" charset="0"/>
              </a:rPr>
              <a:t>, </a:t>
            </a:r>
            <a:r>
              <a:rPr lang="en-US" sz="2000" b="1" dirty="0" err="1">
                <a:latin typeface="Palatino Linotype" panose="02040502050505030304" pitchFamily="18" charset="0"/>
              </a:rPr>
              <a:t>Risus</a:t>
            </a:r>
            <a:r>
              <a:rPr lang="en-US" sz="2000" b="1" dirty="0">
                <a:latin typeface="Palatino Linotype" panose="02040502050505030304" pitchFamily="18" charset="0"/>
              </a:rPr>
              <a:t> </a:t>
            </a:r>
            <a:r>
              <a:rPr lang="en-US" sz="2000" b="1" dirty="0" err="1">
                <a:latin typeface="Palatino Linotype" panose="02040502050505030304" pitchFamily="18" charset="0"/>
              </a:rPr>
              <a:t>sardonicus</a:t>
            </a:r>
            <a:endParaRPr lang="en-US" sz="2000" b="1" dirty="0">
              <a:latin typeface="Palatino Linotype" panose="02040502050505030304" pitchFamily="18" charset="0"/>
            </a:endParaRPr>
          </a:p>
          <a:p>
            <a:pPr eaLnBrk="1" hangingPunct="1">
              <a:buClr>
                <a:srgbClr val="CCFFFF"/>
              </a:buClr>
              <a:buNone/>
              <a:defRPr/>
            </a:pPr>
            <a:r>
              <a:rPr lang="en-US" sz="20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Spastic muscle contractions</a:t>
            </a:r>
          </a:p>
          <a:p>
            <a:pPr eaLnBrk="1" hangingPunct="1">
              <a:buClr>
                <a:srgbClr val="CCFFFF"/>
              </a:buClr>
              <a:buNone/>
              <a:defRPr/>
            </a:pPr>
            <a:r>
              <a:rPr lang="en-US" sz="2000" b="1" dirty="0">
                <a:latin typeface="Palatino Linotype" panose="02040502050505030304" pitchFamily="18" charset="0"/>
              </a:rPr>
              <a:t>Opisthotonus (rest on the toes and heels)</a:t>
            </a:r>
          </a:p>
          <a:p>
            <a:pPr eaLnBrk="1" hangingPunct="1">
              <a:buClr>
                <a:srgbClr val="CCFFFF"/>
              </a:buClr>
              <a:buNone/>
              <a:defRPr/>
            </a:pPr>
            <a:r>
              <a:rPr lang="en-US" sz="2000" b="1" dirty="0">
                <a:latin typeface="Palatino Linotype" panose="02040502050505030304" pitchFamily="18" charset="0"/>
              </a:rPr>
              <a:t>Possible suffocation (paralysis of the intercostal muscles)</a:t>
            </a:r>
            <a:endParaRPr lang="sr-Latn-CS" sz="2000" b="1" dirty="0">
              <a:latin typeface="Palatino Linotype" panose="02040502050505030304" pitchFamily="18" charset="0"/>
            </a:endParaRPr>
          </a:p>
        </p:txBody>
      </p:sp>
      <p:pic>
        <p:nvPicPr>
          <p:cNvPr id="10854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74832" y="3003884"/>
            <a:ext cx="1588168" cy="1720515"/>
          </a:xfrm>
          <a:prstGeom prst="rect">
            <a:avLst/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7" name="Picture 2" descr="Tetanus - trizm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937710"/>
            <a:ext cx="2514600" cy="1786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Tetanus - Risusu sradonicus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6032" y="2937710"/>
            <a:ext cx="1588168" cy="1786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6248399" y="2482238"/>
            <a:ext cx="2209801" cy="400110"/>
          </a:xfrm>
          <a:prstGeom prst="rect">
            <a:avLst/>
          </a:prstGeom>
          <a:noFill/>
          <a:ln w="19050">
            <a:noFill/>
            <a:prstDash val="sys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000" b="1" dirty="0" err="1">
                <a:latin typeface="Palatino Linotype" panose="02040502050505030304" pitchFamily="18" charset="0"/>
              </a:rPr>
              <a:t>Risus</a:t>
            </a:r>
            <a:r>
              <a:rPr lang="en-US" sz="2000" b="1" dirty="0">
                <a:latin typeface="Palatino Linotype" panose="02040502050505030304" pitchFamily="18" charset="0"/>
              </a:rPr>
              <a:t> </a:t>
            </a:r>
            <a:r>
              <a:rPr lang="en-US" sz="2000" b="1" dirty="0" err="1">
                <a:latin typeface="Palatino Linotype" panose="02040502050505030304" pitchFamily="18" charset="0"/>
              </a:rPr>
              <a:t>sardonicus</a:t>
            </a:r>
            <a:endParaRPr lang="en-US" sz="2000" b="1" dirty="0">
              <a:latin typeface="Palatino Linotype" panose="02040502050505030304" pitchFamily="18" charset="0"/>
            </a:endParaRPr>
          </a:p>
        </p:txBody>
      </p:sp>
      <p:pic>
        <p:nvPicPr>
          <p:cNvPr id="11" name="Picture 2" descr="Tetanus - opistotonu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5137484"/>
            <a:ext cx="2514600" cy="1720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Tetanu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57831" y="5043772"/>
            <a:ext cx="3036204" cy="1720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316115" y="5532796"/>
            <a:ext cx="1905000" cy="400110"/>
          </a:xfrm>
          <a:prstGeom prst="rect">
            <a:avLst/>
          </a:prstGeom>
          <a:noFill/>
          <a:ln w="12700">
            <a:noFill/>
            <a:prstDash val="sys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000" b="1" dirty="0" err="1">
                <a:latin typeface="Palatino Linotype" panose="02040502050505030304" pitchFamily="18" charset="0"/>
              </a:rPr>
              <a:t>opistotonus</a:t>
            </a:r>
            <a:endParaRPr lang="en-US" sz="2000" b="1" dirty="0">
              <a:latin typeface="Palatino Linotype" panose="02040502050505030304" pitchFamily="18" charset="0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19100" y="2495490"/>
            <a:ext cx="2438400" cy="400110"/>
          </a:xfrm>
          <a:prstGeom prst="rect">
            <a:avLst/>
          </a:prstGeom>
          <a:noFill/>
          <a:ln w="19050">
            <a:noFill/>
            <a:prstDash val="sys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2000" b="1" dirty="0">
                <a:latin typeface="Palatino Linotype" panose="02040502050505030304" pitchFamily="18" charset="0"/>
              </a:rPr>
              <a:t>Tetanus - </a:t>
            </a:r>
            <a:r>
              <a:rPr lang="en-US" sz="2000" b="1" dirty="0" err="1">
                <a:latin typeface="Palatino Linotype" panose="02040502050505030304" pitchFamily="18" charset="0"/>
              </a:rPr>
              <a:t>trizmus</a:t>
            </a:r>
            <a:endParaRPr lang="en-US" sz="2000" b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7661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5" name="Picture 2" descr="Tetanus - tetanus neonator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8800"/>
            <a:ext cx="4343400" cy="3299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66" name="Text Box 3"/>
          <p:cNvSpPr txBox="1">
            <a:spLocks noChangeArrowheads="1"/>
          </p:cNvSpPr>
          <p:nvPr/>
        </p:nvSpPr>
        <p:spPr bwMode="auto">
          <a:xfrm>
            <a:off x="2157413" y="468313"/>
            <a:ext cx="4965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dirty="0">
                <a:latin typeface="Palatino Linotype" panose="02040502050505030304" pitchFamily="18" charset="0"/>
              </a:rPr>
              <a:t>Tetanus neonatorum - </a:t>
            </a:r>
            <a:r>
              <a:rPr lang="en-US" sz="2400" b="1" dirty="0" err="1">
                <a:latin typeface="Palatino Linotype" panose="02040502050505030304" pitchFamily="18" charset="0"/>
              </a:rPr>
              <a:t>opistotonus</a:t>
            </a:r>
            <a:endParaRPr lang="en-US" sz="2400" b="1" dirty="0">
              <a:latin typeface="Palatino Linotype" panose="02040502050505030304" pitchFamily="18" charset="0"/>
            </a:endParaRPr>
          </a:p>
        </p:txBody>
      </p:sp>
      <p:pic>
        <p:nvPicPr>
          <p:cNvPr id="4" name="Picture 2" descr="Tetanus - tetanus neonatorum - opistoton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828800"/>
            <a:ext cx="4648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464986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tabletsmanual.com/img/wiki/botulism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859766" cy="3733800"/>
          </a:xfrm>
          <a:prstGeom prst="rect">
            <a:avLst/>
          </a:prstGeom>
          <a:noFill/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4747" y="258417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  <a:ea typeface="+mj-ea"/>
                <a:cs typeface="+mj-cs"/>
              </a:rPr>
              <a:t>Botulism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Palatino Linotype" panose="02040502050505030304" pitchFamily="18" charset="0"/>
              <a:ea typeface="+mj-ea"/>
              <a:cs typeface="+mj-cs"/>
            </a:endParaRPr>
          </a:p>
        </p:txBody>
      </p:sp>
      <p:pic>
        <p:nvPicPr>
          <p:cNvPr id="7172" name="Picture 4" descr="http://www.foodpoisonblog.com/beans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99227" y="8012"/>
            <a:ext cx="3534834" cy="3048000"/>
          </a:xfrm>
          <a:prstGeom prst="rect">
            <a:avLst/>
          </a:prstGeom>
          <a:noFill/>
        </p:spPr>
      </p:pic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14808" y="6165304"/>
            <a:ext cx="8229600" cy="5859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CFFFF"/>
              </a:buClr>
              <a:buSzTx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Palatino Linotype" panose="02040502050505030304" pitchFamily="18" charset="0"/>
              </a:rPr>
              <a:t>Causative agent </a:t>
            </a:r>
            <a:r>
              <a:rPr kumimoji="0" lang="sr-Latn-CS" sz="32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Palatino Linotype" panose="02040502050505030304" pitchFamily="18" charset="0"/>
              </a:rPr>
              <a:t>Clostridium botulinum</a:t>
            </a:r>
            <a:endParaRPr kumimoji="0" lang="en-US" sz="3200" b="1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Palatino Linotype" panose="02040502050505030304" pitchFamily="18" charset="0"/>
            </a:endParaRPr>
          </a:p>
        </p:txBody>
      </p:sp>
      <p:pic>
        <p:nvPicPr>
          <p:cNvPr id="2" name="Picture 2" descr="Fish sold in Toronto-area stores recalled due to botulism risk: CFIA |  Globalnews.ca">
            <a:extLst>
              <a:ext uri="{FF2B5EF4-FFF2-40B4-BE49-F238E27FC236}">
                <a16:creationId xmlns:a16="http://schemas.microsoft.com/office/drawing/2014/main" id="{1469A52B-C07F-1EF9-5619-AA0386679B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602" y="3505200"/>
            <a:ext cx="3629025" cy="2522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4885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6F356-F7B4-0059-3408-7DD545B88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252" y="243726"/>
            <a:ext cx="8534400" cy="632663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latin typeface="Palatino Linotype" panose="02040502050505030304" pitchFamily="18" charset="0"/>
              </a:rPr>
              <a:t>Mycobacterium tuberculosis – characteristics</a:t>
            </a:r>
            <a:br>
              <a:rPr lang="en-US" sz="3200" b="1" dirty="0">
                <a:latin typeface="Palatino Linotype" panose="02040502050505030304" pitchFamily="18" charset="0"/>
              </a:rPr>
            </a:br>
            <a:endParaRPr lang="en-US" sz="3200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D82C86-7358-FEAD-C632-0258C79C75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06206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Palatino Linotype" panose="02040502050505030304" pitchFamily="18" charset="0"/>
              </a:rPr>
              <a:t>Morphology</a:t>
            </a:r>
          </a:p>
          <a:p>
            <a:pPr lvl="1"/>
            <a:r>
              <a:rPr lang="en-US" sz="2200" b="1" dirty="0">
                <a:latin typeface="Palatino Linotype" panose="02040502050505030304" pitchFamily="18" charset="0"/>
              </a:rPr>
              <a:t>acid-fast bacillus</a:t>
            </a:r>
          </a:p>
          <a:p>
            <a:pPr lvl="1"/>
            <a:r>
              <a:rPr lang="en-US" sz="2200" b="1" dirty="0">
                <a:latin typeface="Palatino Linotype" panose="02040502050505030304" pitchFamily="18" charset="0"/>
              </a:rPr>
              <a:t>Gram-positive (structurally), Gram-unstable in staining</a:t>
            </a:r>
          </a:p>
          <a:p>
            <a:pPr lvl="1"/>
            <a:r>
              <a:rPr lang="en-US" sz="2200" b="1" dirty="0">
                <a:latin typeface="Palatino Linotype" panose="02040502050505030304" pitchFamily="18" charset="0"/>
              </a:rPr>
              <a:t>aerobic</a:t>
            </a:r>
            <a:endParaRPr lang="en-US" sz="22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en-US" sz="2400" b="1" dirty="0">
                <a:latin typeface="Palatino Linotype" panose="02040502050505030304" pitchFamily="18" charset="0"/>
              </a:rPr>
              <a:t>Cultural characteristics</a:t>
            </a:r>
          </a:p>
          <a:p>
            <a:pPr lvl="1"/>
            <a:r>
              <a:rPr lang="en-US" sz="2200" b="1" dirty="0">
                <a:latin typeface="Palatino Linotype" panose="02040502050505030304" pitchFamily="18" charset="0"/>
              </a:rPr>
              <a:t>very slow growth</a:t>
            </a:r>
            <a:r>
              <a:rPr lang="en-US" sz="2200" dirty="0">
                <a:latin typeface="Palatino Linotype" panose="02040502050505030304" pitchFamily="18" charset="0"/>
              </a:rPr>
              <a:t> on </a:t>
            </a:r>
            <a:r>
              <a:rPr lang="en-US" sz="2200" b="1" dirty="0">
                <a:latin typeface="Palatino Linotype" panose="02040502050505030304" pitchFamily="18" charset="0"/>
              </a:rPr>
              <a:t>Löwenstein–Jensen medium</a:t>
            </a:r>
            <a:endParaRPr lang="en-US" sz="22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en-US" sz="2400" b="1" dirty="0">
                <a:latin typeface="Palatino Linotype" panose="02040502050505030304" pitchFamily="18" charset="0"/>
              </a:rPr>
              <a:t>Epidemiology</a:t>
            </a:r>
          </a:p>
          <a:p>
            <a:pPr lvl="1"/>
            <a:r>
              <a:rPr lang="en-US" sz="2200" b="1" dirty="0">
                <a:latin typeface="Palatino Linotype" panose="02040502050505030304" pitchFamily="18" charset="0"/>
              </a:rPr>
              <a:t>source of infection:</a:t>
            </a:r>
            <a:r>
              <a:rPr lang="en-US" sz="2200" dirty="0">
                <a:latin typeface="Palatino Linotype" panose="02040502050505030304" pitchFamily="18" charset="0"/>
              </a:rPr>
              <a:t> infected person</a:t>
            </a:r>
          </a:p>
          <a:p>
            <a:pPr lvl="1"/>
            <a:r>
              <a:rPr lang="en-US" sz="2200" dirty="0">
                <a:latin typeface="Palatino Linotype" panose="02040502050505030304" pitchFamily="18" charset="0"/>
              </a:rPr>
              <a:t>transmission by </a:t>
            </a:r>
            <a:r>
              <a:rPr lang="en-US" sz="2200" b="1" dirty="0">
                <a:latin typeface="Palatino Linotype" panose="02040502050505030304" pitchFamily="18" charset="0"/>
              </a:rPr>
              <a:t>respiratory droplets (Flügge droplets)</a:t>
            </a:r>
            <a:endParaRPr lang="en-US" sz="2200" dirty="0">
              <a:latin typeface="Palatino Linotype" panose="02040502050505030304" pitchFamily="18" charset="0"/>
            </a:endParaRPr>
          </a:p>
          <a:p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2E34A0-7969-A92B-F536-907B922FA665}"/>
              </a:ext>
            </a:extLst>
          </p:cNvPr>
          <p:cNvSpPr txBox="1"/>
          <p:nvPr/>
        </p:nvSpPr>
        <p:spPr>
          <a:xfrm>
            <a:off x="533400" y="5506278"/>
            <a:ext cx="86106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2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Important note</a:t>
            </a:r>
          </a:p>
          <a:p>
            <a:pPr>
              <a:buNone/>
            </a:pPr>
            <a:r>
              <a:rPr lang="en-US" sz="2200" b="1" dirty="0">
                <a:solidFill>
                  <a:srgbClr val="0070C0"/>
                </a:solidFill>
                <a:latin typeface="Palatino Linotype" panose="02040502050505030304" pitchFamily="18" charset="0"/>
              </a:rPr>
              <a:t>Mycobacterium tuberculosis does not produce toxins.</a:t>
            </a:r>
            <a:endParaRPr lang="en-US" sz="2200" dirty="0">
              <a:solidFill>
                <a:srgbClr val="0070C0"/>
              </a:solidFill>
              <a:latin typeface="Palatino Linotype" panose="02040502050505030304" pitchFamily="18" charset="0"/>
            </a:endParaRPr>
          </a:p>
          <a:p>
            <a:pPr>
              <a:buNone/>
            </a:pPr>
            <a:r>
              <a:rPr lang="en-US" sz="2200" dirty="0">
                <a:solidFill>
                  <a:srgbClr val="0070C0"/>
                </a:solidFill>
                <a:latin typeface="Palatino Linotype" panose="02040502050505030304" pitchFamily="18" charset="0"/>
              </a:rPr>
              <a:t>➡ </a:t>
            </a:r>
            <a:r>
              <a:rPr lang="en-US" sz="2200" b="1" dirty="0">
                <a:solidFill>
                  <a:srgbClr val="0070C0"/>
                </a:solidFill>
                <a:latin typeface="Palatino Linotype" panose="02040502050505030304" pitchFamily="18" charset="0"/>
              </a:rPr>
              <a:t>Tissue damage results mainly from the host immune response.</a:t>
            </a:r>
            <a:endParaRPr lang="en-US" sz="2200" dirty="0">
              <a:solidFill>
                <a:srgbClr val="0070C0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7702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Toxin</a:t>
            </a:r>
          </a:p>
        </p:txBody>
      </p:sp>
      <p:pic>
        <p:nvPicPr>
          <p:cNvPr id="4" name="Picture 10" descr="19_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724128" y="2780928"/>
            <a:ext cx="3246671" cy="3479013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04800" y="1524000"/>
            <a:ext cx="5867400" cy="533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spcBef>
                <a:spcPct val="20000"/>
              </a:spcBef>
              <a:spcAft>
                <a:spcPts val="0"/>
              </a:spcAft>
              <a:buClr>
                <a:srgbClr val="CCFFFF"/>
              </a:buClr>
              <a:defRPr/>
            </a:pPr>
            <a:r>
              <a:rPr lang="en-US" sz="2200" b="1" dirty="0" err="1">
                <a:solidFill>
                  <a:schemeClr val="tx2"/>
                </a:solidFill>
                <a:latin typeface="Palatino Linotype" panose="02040502050505030304" pitchFamily="18" charset="0"/>
              </a:rPr>
              <a:t>Exotoxin</a:t>
            </a:r>
            <a:r>
              <a:rPr lang="en-US" sz="2200" b="1" dirty="0">
                <a:solidFill>
                  <a:schemeClr val="tx2"/>
                </a:solidFill>
                <a:latin typeface="Palatino Linotype" panose="02040502050505030304" pitchFamily="18" charset="0"/>
              </a:rPr>
              <a:t> (A and B subunits)</a:t>
            </a:r>
          </a:p>
          <a:p>
            <a:pPr lvl="0" fontAlgn="auto">
              <a:spcBef>
                <a:spcPct val="20000"/>
              </a:spcBef>
              <a:spcAft>
                <a:spcPts val="0"/>
              </a:spcAft>
              <a:buClr>
                <a:srgbClr val="CCFFFF"/>
              </a:buClr>
              <a:defRPr/>
            </a:pPr>
            <a:endParaRPr lang="en-US" sz="2200" b="1" dirty="0">
              <a:solidFill>
                <a:schemeClr val="tx2"/>
              </a:solidFill>
              <a:latin typeface="Palatino Linotype" panose="02040502050505030304" pitchFamily="18" charset="0"/>
            </a:endParaRPr>
          </a:p>
          <a:p>
            <a:pPr lvl="0" fontAlgn="auto">
              <a:spcBef>
                <a:spcPct val="20000"/>
              </a:spcBef>
              <a:spcAft>
                <a:spcPts val="0"/>
              </a:spcAft>
              <a:buClr>
                <a:srgbClr val="CCFFFF"/>
              </a:buClr>
              <a:defRPr/>
            </a:pPr>
            <a:r>
              <a:rPr lang="en-US" sz="2200" b="1" dirty="0" err="1">
                <a:solidFill>
                  <a:schemeClr val="tx2"/>
                </a:solidFill>
                <a:latin typeface="Palatino Linotype" panose="02040502050505030304" pitchFamily="18" charset="0"/>
              </a:rPr>
              <a:t>Botulinum</a:t>
            </a:r>
            <a:r>
              <a:rPr lang="en-US" sz="2200" b="1" dirty="0">
                <a:solidFill>
                  <a:schemeClr val="tx2"/>
                </a:solidFill>
                <a:latin typeface="Palatino Linotype" panose="02040502050505030304" pitchFamily="18" charset="0"/>
              </a:rPr>
              <a:t> toxins are resistant to the </a:t>
            </a:r>
            <a:r>
              <a:rPr lang="en-US" sz="2200" b="1" dirty="0" err="1">
                <a:solidFill>
                  <a:schemeClr val="tx2"/>
                </a:solidFill>
                <a:latin typeface="Palatino Linotype" panose="02040502050505030304" pitchFamily="18" charset="0"/>
              </a:rPr>
              <a:t>proteolytic</a:t>
            </a:r>
            <a:r>
              <a:rPr lang="en-US" sz="2200" b="1" dirty="0">
                <a:solidFill>
                  <a:schemeClr val="tx2"/>
                </a:solidFill>
                <a:latin typeface="Palatino Linotype" panose="02040502050505030304" pitchFamily="18" charset="0"/>
              </a:rPr>
              <a:t> action of digestive tract enzymes.</a:t>
            </a:r>
          </a:p>
          <a:p>
            <a:pPr lvl="0" fontAlgn="auto">
              <a:spcBef>
                <a:spcPct val="20000"/>
              </a:spcBef>
              <a:spcAft>
                <a:spcPts val="0"/>
              </a:spcAft>
              <a:buClr>
                <a:srgbClr val="CCFFFF"/>
              </a:buClr>
              <a:defRPr/>
            </a:pPr>
            <a:endParaRPr lang="en-US" sz="2200" b="1" dirty="0">
              <a:solidFill>
                <a:schemeClr val="tx2"/>
              </a:solidFill>
              <a:latin typeface="Palatino Linotype" panose="02040502050505030304" pitchFamily="18" charset="0"/>
            </a:endParaRPr>
          </a:p>
          <a:p>
            <a:pPr lvl="0" fontAlgn="auto">
              <a:spcBef>
                <a:spcPct val="20000"/>
              </a:spcBef>
              <a:spcAft>
                <a:spcPts val="0"/>
              </a:spcAft>
              <a:buClr>
                <a:srgbClr val="CCFFFF"/>
              </a:buClr>
              <a:defRPr/>
            </a:pPr>
            <a:r>
              <a:rPr lang="en-US" sz="2200" b="1" dirty="0" err="1">
                <a:solidFill>
                  <a:schemeClr val="tx2"/>
                </a:solidFill>
                <a:latin typeface="Palatino Linotype" panose="02040502050505030304" pitchFamily="18" charset="0"/>
              </a:rPr>
              <a:t>Thermolabile</a:t>
            </a:r>
            <a:endParaRPr lang="en-US" sz="2200" b="1" dirty="0">
              <a:solidFill>
                <a:schemeClr val="tx2"/>
              </a:solidFill>
              <a:latin typeface="Palatino Linotype" panose="02040502050505030304" pitchFamily="18" charset="0"/>
            </a:endParaRPr>
          </a:p>
          <a:p>
            <a:pPr lvl="0" fontAlgn="auto">
              <a:spcBef>
                <a:spcPct val="20000"/>
              </a:spcBef>
              <a:spcAft>
                <a:spcPts val="0"/>
              </a:spcAft>
              <a:buClr>
                <a:srgbClr val="CCFFFF"/>
              </a:buClr>
              <a:defRPr/>
            </a:pPr>
            <a:endParaRPr lang="en-US" sz="2200" b="1" dirty="0">
              <a:solidFill>
                <a:schemeClr val="tx2"/>
              </a:solidFill>
              <a:latin typeface="Palatino Linotype" panose="02040502050505030304" pitchFamily="18" charset="0"/>
            </a:endParaRPr>
          </a:p>
          <a:p>
            <a:pPr lvl="0" fontAlgn="auto">
              <a:spcBef>
                <a:spcPct val="20000"/>
              </a:spcBef>
              <a:spcAft>
                <a:spcPts val="0"/>
              </a:spcAft>
              <a:buClr>
                <a:srgbClr val="CCFFFF"/>
              </a:buClr>
              <a:defRPr/>
            </a:pPr>
            <a:r>
              <a:rPr lang="en-US" sz="2200" b="1" dirty="0">
                <a:solidFill>
                  <a:schemeClr val="tx2"/>
                </a:solidFill>
                <a:latin typeface="Palatino Linotype" panose="02040502050505030304" pitchFamily="18" charset="0"/>
              </a:rPr>
              <a:t>Neurotoxin</a:t>
            </a:r>
          </a:p>
          <a:p>
            <a:pPr lvl="0" fontAlgn="auto">
              <a:spcBef>
                <a:spcPct val="20000"/>
              </a:spcBef>
              <a:spcAft>
                <a:spcPts val="0"/>
              </a:spcAft>
              <a:buClr>
                <a:srgbClr val="CCFFFF"/>
              </a:buClr>
              <a:defRPr/>
            </a:pPr>
            <a:endParaRPr lang="en-US" sz="2200" b="1" dirty="0">
              <a:solidFill>
                <a:schemeClr val="tx2"/>
              </a:solidFill>
              <a:latin typeface="Palatino Linotype" panose="02040502050505030304" pitchFamily="18" charset="0"/>
            </a:endParaRPr>
          </a:p>
          <a:p>
            <a:pPr lvl="0" fontAlgn="auto">
              <a:spcBef>
                <a:spcPct val="20000"/>
              </a:spcBef>
              <a:spcAft>
                <a:spcPts val="0"/>
              </a:spcAft>
              <a:buClr>
                <a:srgbClr val="CCFFFF"/>
              </a:buClr>
              <a:defRPr/>
            </a:pPr>
            <a:endParaRPr lang="en-US" sz="2200" b="1" dirty="0">
              <a:solidFill>
                <a:schemeClr val="tx2"/>
              </a:solidFill>
              <a:latin typeface="Palatino Linotype" panose="02040502050505030304" pitchFamily="18" charset="0"/>
            </a:endParaRPr>
          </a:p>
          <a:p>
            <a:pPr lvl="0" fontAlgn="auto">
              <a:spcBef>
                <a:spcPct val="20000"/>
              </a:spcBef>
              <a:spcAft>
                <a:spcPts val="0"/>
              </a:spcAft>
              <a:buClr>
                <a:srgbClr val="CCFFFF"/>
              </a:buClr>
              <a:defRPr/>
            </a:pPr>
            <a:endParaRPr lang="en-US" sz="2200" b="1" dirty="0">
              <a:solidFill>
                <a:schemeClr val="tx2"/>
              </a:solidFill>
              <a:latin typeface="Palatino Linotype" panose="02040502050505030304" pitchFamily="18" charset="0"/>
            </a:endParaRPr>
          </a:p>
          <a:p>
            <a:pPr lvl="0" fontAlgn="auto">
              <a:spcBef>
                <a:spcPct val="20000"/>
              </a:spcBef>
              <a:spcAft>
                <a:spcPts val="0"/>
              </a:spcAft>
              <a:buClr>
                <a:srgbClr val="CCFFFF"/>
              </a:buClr>
              <a:defRPr/>
            </a:pPr>
            <a:r>
              <a:rPr lang="en-US" sz="22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It prevents the release of acetylcholine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0729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DBDB46E-305C-863A-C3E3-96E2510A050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665" t="5555" r="3334" b="12222"/>
          <a:stretch>
            <a:fillRect/>
          </a:stretch>
        </p:blipFill>
        <p:spPr>
          <a:xfrm>
            <a:off x="533400" y="-16565"/>
            <a:ext cx="7423322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9267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Botulism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>
          <a:xfrm>
            <a:off x="214312" y="1328737"/>
            <a:ext cx="9144000" cy="4572000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CCFFFF"/>
              </a:buClr>
              <a:buBlip>
                <a:blip r:embed="rId2"/>
              </a:buBlip>
              <a:defRPr/>
            </a:pPr>
            <a:r>
              <a:rPr lang="en-U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Classic (foodborne) botulism</a:t>
            </a:r>
            <a:endParaRPr lang="sr-Cyrl-CS" sz="2400" b="1" dirty="0">
              <a:latin typeface="Palatino Linotype" panose="02040502050505030304" pitchFamily="18" charset="0"/>
            </a:endParaRPr>
          </a:p>
          <a:p>
            <a:pPr marL="404813" indent="0" eaLnBrk="1" hangingPunct="1">
              <a:buNone/>
              <a:defRPr/>
            </a:pPr>
            <a:r>
              <a:rPr lang="en-US" sz="2400" dirty="0">
                <a:latin typeface="Palatino Linotype" panose="02040502050505030304" pitchFamily="18" charset="0"/>
              </a:rPr>
              <a:t>Toxin ingested with food</a:t>
            </a:r>
          </a:p>
          <a:p>
            <a:pPr marL="404813" indent="0" eaLnBrk="1" hangingPunct="1">
              <a:buNone/>
              <a:defRPr/>
            </a:pPr>
            <a:r>
              <a:rPr lang="en-US" sz="2400" dirty="0">
                <a:latin typeface="Palatino Linotype" panose="02040502050505030304" pitchFamily="18" charset="0"/>
              </a:rPr>
              <a:t>Absorbed in small intestine → bloodstream</a:t>
            </a:r>
          </a:p>
          <a:p>
            <a:pPr marL="404813" indent="0" eaLnBrk="1" hangingPunct="1">
              <a:buNone/>
              <a:defRPr/>
            </a:pPr>
            <a:r>
              <a:rPr lang="en-US" sz="2400" dirty="0">
                <a:latin typeface="Palatino Linotype" panose="02040502050505030304" pitchFamily="18" charset="0"/>
              </a:rPr>
              <a:t>Reaches neuromuscular junction</a:t>
            </a:r>
            <a:endParaRPr lang="sr-Cyrl-CS" sz="2400" dirty="0">
              <a:latin typeface="Palatino Linotype" panose="02040502050505030304" pitchFamily="18" charset="0"/>
            </a:endParaRPr>
          </a:p>
          <a:p>
            <a:pPr marL="404813" indent="0" eaLnBrk="1" hangingPunct="1">
              <a:buNone/>
              <a:defRPr/>
            </a:pPr>
            <a:r>
              <a:rPr lang="en-US" sz="2800" b="1" u="sng" dirty="0">
                <a:solidFill>
                  <a:srgbClr val="FF0000"/>
                </a:solidFill>
                <a:latin typeface="Palatino Linotype" panose="02040502050505030304" pitchFamily="18" charset="0"/>
              </a:rPr>
              <a:t>flaccid muscle paralysis</a:t>
            </a:r>
          </a:p>
          <a:p>
            <a:pPr marL="569913" indent="-165100" eaLnBrk="1" hangingPunct="1">
              <a:buFontTx/>
              <a:buChar char="-"/>
              <a:defRPr/>
            </a:pPr>
            <a:endParaRPr lang="sr-Cyrl-CS" sz="2400" b="1" dirty="0">
              <a:latin typeface="Palatino Linotype" panose="02040502050505030304" pitchFamily="18" charset="0"/>
            </a:endParaRPr>
          </a:p>
          <a:p>
            <a:pPr marL="688975" indent="-344488" eaLnBrk="1" hangingPunct="1">
              <a:buNone/>
              <a:defRPr/>
            </a:pPr>
            <a:r>
              <a:rPr lang="en-US" sz="2600" b="1" dirty="0">
                <a:latin typeface="Palatino Linotype" panose="02040502050505030304" pitchFamily="18" charset="0"/>
              </a:rPr>
              <a:t>Symptoms:</a:t>
            </a:r>
          </a:p>
          <a:p>
            <a:pPr marL="688975" indent="-344488">
              <a:defRPr/>
            </a:pPr>
            <a:r>
              <a:rPr lang="en-US" sz="2400" dirty="0">
                <a:latin typeface="Palatino Linotype" panose="02040502050505030304" pitchFamily="18" charset="0"/>
              </a:rPr>
              <a:t>Dry mouth, diplopia, dysphagia</a:t>
            </a:r>
          </a:p>
          <a:p>
            <a:pPr marL="688975" indent="-344488">
              <a:defRPr/>
            </a:pPr>
            <a:r>
              <a:rPr lang="en-US" sz="2400" dirty="0">
                <a:latin typeface="Palatino Linotype" panose="02040502050505030304" pitchFamily="18" charset="0"/>
              </a:rPr>
              <a:t>Descending weakness</a:t>
            </a:r>
          </a:p>
          <a:p>
            <a:pPr marL="688975" indent="-344488">
              <a:defRPr/>
            </a:pPr>
            <a:r>
              <a:rPr lang="en-US" sz="2400" dirty="0">
                <a:latin typeface="Palatino Linotype" panose="02040502050505030304" pitchFamily="18" charset="0"/>
              </a:rPr>
              <a:t>Flaccid paralysis </a:t>
            </a:r>
          </a:p>
          <a:p>
            <a:pPr marL="688975" indent="-344488">
              <a:defRPr/>
            </a:pPr>
            <a:r>
              <a:rPr lang="en-US" sz="2400" dirty="0">
                <a:latin typeface="Palatino Linotype" panose="02040502050505030304" pitchFamily="18" charset="0"/>
              </a:rPr>
              <a:t>Respiratory failure (severe)</a:t>
            </a:r>
            <a:endParaRPr lang="sr-Cyrl-CS" sz="24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1566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86F6CF-CAAE-BE0B-6D8C-38A531BE30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8600" y="454818"/>
            <a:ext cx="3886200" cy="5948363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latin typeface="Palatino Linotype" panose="02040502050505030304" pitchFamily="18" charset="0"/>
              </a:rPr>
              <a:t>Wound botulism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Spores enter wound 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Local toxin production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A323F8-0E21-48A6-D0A2-30DA2B7B32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0" y="359958"/>
            <a:ext cx="3886200" cy="5535958"/>
          </a:xfrm>
        </p:spPr>
        <p:txBody>
          <a:bodyPr/>
          <a:lstStyle/>
          <a:p>
            <a:pPr marL="0" indent="0">
              <a:buNone/>
            </a:pPr>
            <a:r>
              <a:rPr lang="en-US" sz="2400" b="1" dirty="0">
                <a:latin typeface="Palatino Linotype" panose="02040502050505030304" pitchFamily="18" charset="0"/>
              </a:rPr>
              <a:t>Infant botulism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Ingestion of spores 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Colonization in intestine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Associated with honey ingestion</a:t>
            </a:r>
          </a:p>
          <a:p>
            <a:endParaRPr lang="en-US" dirty="0"/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6A87F6A2-9969-E08E-8E49-03DE34A2A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8600" y="2756649"/>
            <a:ext cx="3686175" cy="3084671"/>
          </a:xfrm>
          <a:prstGeom prst="rect">
            <a:avLst/>
          </a:prstGeom>
          <a:ln w="38100">
            <a:solidFill>
              <a:srgbClr val="3366FF"/>
            </a:solidFill>
          </a:ln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67E5026D-7424-0702-AD80-31C45E5A5B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7604" y="1"/>
            <a:ext cx="1236518" cy="1295400"/>
          </a:xfrm>
          <a:prstGeom prst="rect">
            <a:avLst/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6146" name="Picture 2" descr="Symptoms of Botulism | Marler Clark">
            <a:extLst>
              <a:ext uri="{FF2B5EF4-FFF2-40B4-BE49-F238E27FC236}">
                <a16:creationId xmlns:a16="http://schemas.microsoft.com/office/drawing/2014/main" id="{3510D5AA-0048-F3F9-2648-D62D17F800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26832"/>
            <a:ext cx="3810000" cy="299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B658BA2-86B6-0FD1-799E-6D6B3C207A71}"/>
              </a:ext>
            </a:extLst>
          </p:cNvPr>
          <p:cNvSpPr txBox="1"/>
          <p:nvPr/>
        </p:nvSpPr>
        <p:spPr>
          <a:xfrm>
            <a:off x="4876800" y="6033849"/>
            <a:ext cx="458193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Floppy baby syndrome (hypotonia)</a:t>
            </a:r>
          </a:p>
        </p:txBody>
      </p:sp>
    </p:spTree>
    <p:extLst>
      <p:ext uri="{BB962C8B-B14F-4D97-AF65-F5344CB8AC3E}">
        <p14:creationId xmlns:p14="http://schemas.microsoft.com/office/powerpoint/2010/main" val="7198747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D154B8A-FF10-6720-56CE-F8A5EC6C21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778" t="2033" r="8889" b="11599"/>
          <a:stretch>
            <a:fillRect/>
          </a:stretch>
        </p:blipFill>
        <p:spPr>
          <a:xfrm>
            <a:off x="1295400" y="74385"/>
            <a:ext cx="6629400" cy="670832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514054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4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Use of </a:t>
            </a:r>
            <a:r>
              <a:rPr lang="en-US" sz="2400" b="1" dirty="0" err="1">
                <a:solidFill>
                  <a:schemeClr val="tx1"/>
                </a:solidFill>
                <a:latin typeface="Palatino Linotype" panose="02040502050505030304" pitchFamily="18" charset="0"/>
              </a:rPr>
              <a:t>botulinum</a:t>
            </a:r>
            <a:r>
              <a:rPr lang="en-US" sz="24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 toxin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idx="1"/>
          </p:nvPr>
        </p:nvSpPr>
        <p:spPr>
          <a:xfrm>
            <a:off x="2899" y="1288774"/>
            <a:ext cx="7162800" cy="45307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latin typeface="Palatino Linotype" panose="02040502050505030304" pitchFamily="18" charset="0"/>
              </a:rPr>
              <a:t>Medical use</a:t>
            </a:r>
          </a:p>
          <a:p>
            <a:r>
              <a:rPr lang="en-US" sz="2400" dirty="0">
                <a:latin typeface="Palatino Linotype" panose="02040502050505030304" pitchFamily="18" charset="0"/>
              </a:rPr>
              <a:t>Treatment of </a:t>
            </a:r>
            <a:r>
              <a:rPr lang="en-US" sz="2400" b="1" dirty="0">
                <a:latin typeface="Palatino Linotype" panose="02040502050505030304" pitchFamily="18" charset="0"/>
              </a:rPr>
              <a:t>muscle spasms</a:t>
            </a:r>
            <a:r>
              <a:rPr lang="en-US" sz="2400" dirty="0">
                <a:latin typeface="Palatino Linotype" panose="02040502050505030304" pitchFamily="18" charset="0"/>
              </a:rPr>
              <a:t> </a:t>
            </a:r>
          </a:p>
          <a:p>
            <a:r>
              <a:rPr lang="en-US" sz="2400" b="1" dirty="0">
                <a:latin typeface="Palatino Linotype" panose="02040502050505030304" pitchFamily="18" charset="0"/>
              </a:rPr>
              <a:t>Torticollis (cervical dystonia)</a:t>
            </a:r>
            <a:r>
              <a:rPr lang="en-US" sz="2400" dirty="0">
                <a:latin typeface="Palatino Linotype" panose="02040502050505030304" pitchFamily="18" charset="0"/>
              </a:rPr>
              <a:t> </a:t>
            </a:r>
          </a:p>
          <a:p>
            <a:r>
              <a:rPr lang="en-US" sz="2400" dirty="0">
                <a:latin typeface="Palatino Linotype" panose="02040502050505030304" pitchFamily="18" charset="0"/>
              </a:rPr>
              <a:t>Spasticity (neurological disorders)</a:t>
            </a:r>
          </a:p>
          <a:p>
            <a:pPr eaLnBrk="1" hangingPunct="1">
              <a:buClr>
                <a:srgbClr val="CCFFFF"/>
              </a:buClr>
              <a:buBlip>
                <a:blip r:embed="rId2"/>
              </a:buBlip>
              <a:defRPr/>
            </a:pPr>
            <a:endParaRPr lang="en-US" sz="2500" b="1" dirty="0">
              <a:latin typeface="Palatino Linotype" panose="02040502050505030304" pitchFamily="18" charset="0"/>
            </a:endParaRPr>
          </a:p>
          <a:p>
            <a:pPr marL="0" indent="0" eaLnBrk="1" hangingPunct="1">
              <a:buClr>
                <a:srgbClr val="CCFFFF"/>
              </a:buClr>
              <a:buNone/>
              <a:defRPr/>
            </a:pPr>
            <a:endParaRPr lang="en-US" sz="2500" b="1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en-US" sz="2400" b="1" dirty="0">
                <a:latin typeface="Palatino Linotype" panose="02040502050505030304" pitchFamily="18" charset="0"/>
              </a:rPr>
              <a:t>Cosmetic use</a:t>
            </a:r>
          </a:p>
          <a:p>
            <a:r>
              <a:rPr lang="en-US" sz="2400" dirty="0">
                <a:latin typeface="Palatino Linotype" panose="02040502050505030304" pitchFamily="18" charset="0"/>
              </a:rPr>
              <a:t>Wrinkle reduction (Botox)</a:t>
            </a:r>
          </a:p>
          <a:p>
            <a:pPr eaLnBrk="1" hangingPunct="1">
              <a:buClr>
                <a:srgbClr val="CCFFFF"/>
              </a:buClr>
              <a:buNone/>
              <a:defRPr/>
            </a:pPr>
            <a:endParaRPr lang="en-US" sz="2500" b="1" dirty="0">
              <a:latin typeface="Palatino Linotype" panose="02040502050505030304" pitchFamily="18" charset="0"/>
            </a:endParaRPr>
          </a:p>
        </p:txBody>
      </p:sp>
      <p:pic>
        <p:nvPicPr>
          <p:cNvPr id="12288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98774" y="3816626"/>
            <a:ext cx="1988591" cy="3041374"/>
          </a:xfrm>
          <a:prstGeom prst="rect">
            <a:avLst/>
          </a:prstGeom>
          <a:noFill/>
          <a:ln w="38100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9218" name="Picture 2" descr="A 58-year-old woman with uncorrected congenital muscular torticollis.... |  Download Scientific Diagram">
            <a:extLst>
              <a:ext uri="{FF2B5EF4-FFF2-40B4-BE49-F238E27FC236}">
                <a16:creationId xmlns:a16="http://schemas.microsoft.com/office/drawing/2014/main" id="{A708CE2B-129A-374B-4267-2CB881FD92D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 bwMode="auto">
          <a:xfrm>
            <a:off x="4896894" y="800411"/>
            <a:ext cx="4244207" cy="1962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Botox - Dr. Ángel Arteaga Sánchez">
            <a:extLst>
              <a:ext uri="{FF2B5EF4-FFF2-40B4-BE49-F238E27FC236}">
                <a16:creationId xmlns:a16="http://schemas.microsoft.com/office/drawing/2014/main" id="{B606E2FA-D323-F343-71DB-07C9C9CDD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456" y="4191000"/>
            <a:ext cx="1809750" cy="253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8392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8235" y="2398005"/>
            <a:ext cx="8229600" cy="18288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b="1" dirty="0">
                <a:latin typeface="Palatino Linotype" panose="02040502050505030304" pitchFamily="18" charset="0"/>
              </a:rPr>
              <a:t>Anthrax</a:t>
            </a:r>
            <a:br>
              <a:rPr lang="sr-Cyrl-CS" sz="4400" b="1" dirty="0">
                <a:latin typeface="Palatino Linotype" panose="02040502050505030304" pitchFamily="18" charset="0"/>
              </a:rPr>
            </a:br>
            <a:r>
              <a:rPr lang="en-US" sz="2800" b="1" dirty="0">
                <a:latin typeface="Palatino Linotype" panose="02040502050505030304" pitchFamily="18" charset="0"/>
              </a:rPr>
              <a:t>Etiology and pathogenesis</a:t>
            </a:r>
            <a:endParaRPr lang="en-US" sz="4000" b="1" dirty="0">
              <a:latin typeface="Palatino Linotype" panose="0204050205050503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F421E4-D8F3-2E40-184D-FD44335DB749}"/>
              </a:ext>
            </a:extLst>
          </p:cNvPr>
          <p:cNvSpPr txBox="1"/>
          <p:nvPr/>
        </p:nvSpPr>
        <p:spPr>
          <a:xfrm>
            <a:off x="2743200" y="5029200"/>
            <a:ext cx="5791200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000" dirty="0">
              <a:solidFill>
                <a:srgbClr val="FF0000"/>
              </a:solidFill>
              <a:latin typeface="Palatino Linotype" panose="0204050205050503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Spore-forming zoonotic infection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Important in medicine and public health</a:t>
            </a:r>
          </a:p>
        </p:txBody>
      </p:sp>
      <p:pic>
        <p:nvPicPr>
          <p:cNvPr id="1026" name="Picture 2" descr="Anthrax: MedlinePlus">
            <a:extLst>
              <a:ext uri="{FF2B5EF4-FFF2-40B4-BE49-F238E27FC236}">
                <a16:creationId xmlns:a16="http://schemas.microsoft.com/office/drawing/2014/main" id="{93639C3B-FA84-8DA1-907A-290ED9798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66" y="361122"/>
            <a:ext cx="3060890" cy="203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Zaraza od antraksa u selima kod Novog Bečeja | Hronika">
            <a:extLst>
              <a:ext uri="{FF2B5EF4-FFF2-40B4-BE49-F238E27FC236}">
                <a16:creationId xmlns:a16="http://schemas.microsoft.com/office/drawing/2014/main" id="{D60B2A95-9FDF-5CC0-96C1-A78F231026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3"/>
          <a:stretch>
            <a:fillRect/>
          </a:stretch>
        </p:blipFill>
        <p:spPr bwMode="auto">
          <a:xfrm>
            <a:off x="6712225" y="361122"/>
            <a:ext cx="2133600" cy="203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ntraks – Wikipedija / Википедија">
            <a:extLst>
              <a:ext uri="{FF2B5EF4-FFF2-40B4-BE49-F238E27FC236}">
                <a16:creationId xmlns:a16="http://schemas.microsoft.com/office/drawing/2014/main" id="{1AC8380F-9CED-9948-6A35-8A153BBE4C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887" y="361122"/>
            <a:ext cx="3060890" cy="203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52403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5" name="Picture 2" descr="koch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981075"/>
            <a:ext cx="3981450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147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0" y="0"/>
            <a:ext cx="5508625" cy="6858000"/>
          </a:xfrm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134146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5580063" y="0"/>
            <a:ext cx="3563937" cy="6858000"/>
          </a:xfrm>
        </p:spPr>
        <p:txBody>
          <a:bodyPr>
            <a:normAutofit/>
          </a:bodyPr>
          <a:lstStyle/>
          <a:p>
            <a:pPr marL="0" indent="0" eaLnBrk="1" hangingPunct="1">
              <a:buFontTx/>
              <a:buNone/>
            </a:pPr>
            <a:r>
              <a:rPr lang="en-US" b="1" dirty="0">
                <a:latin typeface="Palatino Linotype" panose="02040502050505030304" pitchFamily="18" charset="0"/>
              </a:rPr>
              <a:t>Robert Koch</a:t>
            </a:r>
          </a:p>
          <a:p>
            <a:pPr marL="0" indent="0" eaLnBrk="1" hangingPunct="1">
              <a:buFontTx/>
              <a:buNone/>
            </a:pPr>
            <a:r>
              <a:rPr lang="en-US" b="1" dirty="0">
                <a:latin typeface="Palatino Linotype" panose="02040502050505030304" pitchFamily="18" charset="0"/>
              </a:rPr>
              <a:t>1843-1910</a:t>
            </a:r>
          </a:p>
          <a:p>
            <a:pPr marL="0" indent="0" eaLnBrk="1" hangingPunct="1">
              <a:buFontTx/>
              <a:buNone/>
            </a:pPr>
            <a:endParaRPr lang="en-US" sz="2400" dirty="0">
              <a:latin typeface="Palatino Linotype" panose="02040502050505030304" pitchFamily="18" charset="0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2400" dirty="0">
                <a:latin typeface="Palatino Linotype" panose="02040502050505030304" pitchFamily="18" charset="0"/>
              </a:rPr>
              <a:t>Demonstrated Bacillus anthracis as the cause of anthrax (1877)</a:t>
            </a: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2400" dirty="0">
                <a:latin typeface="Palatino Linotype" panose="02040502050505030304" pitchFamily="18" charset="0"/>
              </a:rPr>
              <a:t>Nobel Prize (1905)</a:t>
            </a:r>
          </a:p>
        </p:txBody>
      </p:sp>
      <p:pic>
        <p:nvPicPr>
          <p:cNvPr id="134148" name="Picture 5" descr="koch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508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036484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45176" y="18312"/>
            <a:ext cx="8229600" cy="6649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93663" indent="-93663" eaLnBrk="1" hangingPunct="1">
              <a:buNone/>
              <a:defRPr/>
            </a:pPr>
            <a:r>
              <a:rPr lang="en-US" b="1" kern="0" dirty="0">
                <a:effectLst/>
                <a:latin typeface="Palatino Linotype" panose="02040502050505030304" pitchFamily="18" charset="0"/>
              </a:rPr>
              <a:t>Characteristics of Bacillus anthracis</a:t>
            </a:r>
          </a:p>
          <a:p>
            <a:pPr marL="93663" indent="-93663" algn="ctr" eaLnBrk="1" hangingPunct="1">
              <a:buFont typeface="Wingdings" pitchFamily="2" charset="2"/>
              <a:buNone/>
              <a:defRPr/>
            </a:pPr>
            <a:endParaRPr lang="en-US" b="1" kern="0" dirty="0">
              <a:latin typeface="Palatino Linotype" panose="02040502050505030304" pitchFamily="18" charset="0"/>
            </a:endParaRPr>
          </a:p>
          <a:p>
            <a:pPr eaLnBrk="1" hangingPunct="1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2400" kern="0" dirty="0">
                <a:effectLst/>
                <a:latin typeface="Palatino Linotype" panose="02040502050505030304" pitchFamily="18" charset="0"/>
              </a:rPr>
              <a:t>Gram-positive rod (bacillus)</a:t>
            </a:r>
          </a:p>
          <a:p>
            <a:pPr eaLnBrk="1" hangingPunct="1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2400" kern="0" dirty="0">
                <a:effectLst/>
                <a:latin typeface="Palatino Linotype" panose="02040502050505030304" pitchFamily="18" charset="0"/>
              </a:rPr>
              <a:t>Encapsulated, spore-forming</a:t>
            </a:r>
          </a:p>
          <a:p>
            <a:pPr marL="93663" indent="-93663" eaLnBrk="1" hangingPunct="1">
              <a:buNone/>
              <a:defRPr/>
            </a:pPr>
            <a:endParaRPr lang="en-US" sz="2400" b="1" kern="0" dirty="0">
              <a:effectLst/>
              <a:latin typeface="Palatino Linotype" panose="02040502050505030304" pitchFamily="18" charset="0"/>
            </a:endParaRPr>
          </a:p>
          <a:p>
            <a:pPr marL="93663" indent="-93663" eaLnBrk="1" hangingPunct="1">
              <a:buNone/>
              <a:defRPr/>
            </a:pPr>
            <a:endParaRPr lang="en-US" sz="2400" b="1" kern="0" dirty="0">
              <a:effectLst/>
              <a:latin typeface="Palatino Linotype" panose="02040502050505030304" pitchFamily="18" charset="0"/>
            </a:endParaRPr>
          </a:p>
          <a:p>
            <a:pPr marL="93663" indent="-93663" eaLnBrk="1" hangingPunct="1">
              <a:buNone/>
              <a:defRPr/>
            </a:pPr>
            <a:r>
              <a:rPr lang="en-US" sz="2400" b="1" kern="0" dirty="0">
                <a:solidFill>
                  <a:srgbClr val="0070C0"/>
                </a:solidFill>
                <a:effectLst/>
                <a:latin typeface="Palatino Linotype" panose="02040502050505030304" pitchFamily="18" charset="0"/>
              </a:rPr>
              <a:t>Transmission:</a:t>
            </a:r>
          </a:p>
          <a:p>
            <a:pPr marL="93663" indent="-93663" eaLnBrk="1" hangingPunct="1">
              <a:buNone/>
              <a:defRPr/>
            </a:pPr>
            <a:r>
              <a:rPr lang="en-US" sz="2400" kern="0" dirty="0">
                <a:effectLst/>
                <a:latin typeface="Palatino Linotype" panose="02040502050505030304" pitchFamily="18" charset="0"/>
              </a:rPr>
              <a:t>• Cutaneous exposure (through skin microtrauma)</a:t>
            </a:r>
          </a:p>
          <a:p>
            <a:pPr marL="93663" indent="-93663" eaLnBrk="1" hangingPunct="1">
              <a:buNone/>
              <a:defRPr/>
            </a:pPr>
            <a:r>
              <a:rPr lang="en-US" sz="2400" kern="0" dirty="0">
                <a:effectLst/>
                <a:latin typeface="Palatino Linotype" panose="02040502050505030304" pitchFamily="18" charset="0"/>
              </a:rPr>
              <a:t>• Inhalation of spores</a:t>
            </a:r>
          </a:p>
          <a:p>
            <a:pPr marL="93663" indent="-93663" eaLnBrk="1" hangingPunct="1">
              <a:buNone/>
              <a:defRPr/>
            </a:pPr>
            <a:r>
              <a:rPr lang="en-US" sz="2400" kern="0" dirty="0">
                <a:effectLst/>
                <a:latin typeface="Palatino Linotype" panose="02040502050505030304" pitchFamily="18" charset="0"/>
              </a:rPr>
              <a:t>• Ingestion of contaminated meat</a:t>
            </a:r>
            <a:endParaRPr lang="en-US" kern="0" dirty="0">
              <a:latin typeface="Palatino Linotype" panose="02040502050505030304" pitchFamily="18" charset="0"/>
            </a:endParaRPr>
          </a:p>
        </p:txBody>
      </p:sp>
      <p:pic>
        <p:nvPicPr>
          <p:cNvPr id="2" name="Picture 6" descr="Bacillus anthracis - capsula 02">
            <a:extLst>
              <a:ext uri="{FF2B5EF4-FFF2-40B4-BE49-F238E27FC236}">
                <a16:creationId xmlns:a16="http://schemas.microsoft.com/office/drawing/2014/main" id="{90246D82-6457-FDCE-8F4C-C6FFF2F26C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05600" y="892839"/>
            <a:ext cx="2231855" cy="15645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05EE8202-EE41-213A-DD66-304D62C08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 l="3994" t="6631" r="4159"/>
          <a:stretch>
            <a:fillRect/>
          </a:stretch>
        </p:blipFill>
        <p:spPr bwMode="auto">
          <a:xfrm>
            <a:off x="4724400" y="902778"/>
            <a:ext cx="2057400" cy="16214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BEEF2A0-DF61-F078-D199-7A6F53FF3DFF}"/>
              </a:ext>
            </a:extLst>
          </p:cNvPr>
          <p:cNvSpPr txBox="1"/>
          <p:nvPr/>
        </p:nvSpPr>
        <p:spPr>
          <a:xfrm>
            <a:off x="228600" y="5105400"/>
            <a:ext cx="51584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Zoonotic infection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Rapid progression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Often fatal in herbivores</a:t>
            </a:r>
            <a:endParaRPr lang="en-US" sz="2200" b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DE28E35-8BB6-88EB-03FA-DD43942546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39397" y="4648200"/>
            <a:ext cx="3129643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12371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CA60D7C-3225-4229-3A0A-C5B1532E01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3370033"/>
            <a:ext cx="5774634" cy="3381344"/>
          </a:xfrm>
          <a:prstGeom prst="rect">
            <a:avLst/>
          </a:prstGeom>
        </p:spPr>
      </p:pic>
      <p:sp>
        <p:nvSpPr>
          <p:cNvPr id="18434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88913"/>
            <a:ext cx="8507413" cy="6408737"/>
          </a:xfrm>
        </p:spPr>
        <p:txBody>
          <a:bodyPr/>
          <a:lstStyle/>
          <a:p>
            <a:pPr eaLnBrk="1" hangingPunct="1">
              <a:spcBef>
                <a:spcPts val="1200"/>
              </a:spcBef>
              <a:buFont typeface="Wingdings" pitchFamily="2" charset="2"/>
              <a:buNone/>
              <a:defRPr/>
            </a:pPr>
            <a:r>
              <a:rPr lang="en-US" sz="3200" b="1" dirty="0">
                <a:latin typeface="Palatino Linotype" panose="02040502050505030304" pitchFamily="18" charset="0"/>
              </a:rPr>
              <a:t>Clinical forms</a:t>
            </a:r>
            <a:r>
              <a:rPr lang="sr-Cyrl-CS" sz="3200" b="1" dirty="0">
                <a:latin typeface="Palatino Linotype" panose="02040502050505030304" pitchFamily="18" charset="0"/>
              </a:rPr>
              <a:t>:</a:t>
            </a:r>
          </a:p>
          <a:p>
            <a:pPr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en-US" sz="2200" dirty="0">
                <a:latin typeface="Palatino Linotype" panose="02040502050505030304" pitchFamily="18" charset="0"/>
              </a:rPr>
              <a:t>Cutaneous anthrax (most common)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sz="2200" dirty="0">
                <a:latin typeface="Palatino Linotype" panose="02040502050505030304" pitchFamily="18" charset="0"/>
              </a:rPr>
              <a:t>Inhalational anthrax (most severe)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n-US" sz="2200" dirty="0">
                <a:latin typeface="Palatino Linotype" panose="02040502050505030304" pitchFamily="18" charset="0"/>
              </a:rPr>
              <a:t>Gastrointestinal anthrax</a:t>
            </a:r>
            <a:br>
              <a:rPr lang="en-US" sz="2200" dirty="0">
                <a:latin typeface="Palatino Linotype" panose="02040502050505030304" pitchFamily="18" charset="0"/>
              </a:rPr>
            </a:br>
            <a:endParaRPr lang="en-US" sz="2200" dirty="0">
              <a:latin typeface="Palatino Linotype" panose="02040502050505030304" pitchFamily="18" charset="0"/>
            </a:endParaRPr>
          </a:p>
          <a:p>
            <a:pPr marL="0" indent="0">
              <a:buNone/>
              <a:defRPr/>
            </a:pPr>
            <a:r>
              <a:rPr lang="en-US" sz="2200" b="1" dirty="0">
                <a:solidFill>
                  <a:srgbClr val="0070C0"/>
                </a:solidFill>
                <a:latin typeface="Palatino Linotype" panose="02040502050505030304" pitchFamily="18" charset="0"/>
              </a:rPr>
              <a:t>Complications:</a:t>
            </a:r>
          </a:p>
          <a:p>
            <a:pPr>
              <a:defRPr/>
            </a:pPr>
            <a:r>
              <a:rPr lang="en-US" sz="2200" dirty="0">
                <a:latin typeface="Palatino Linotype" panose="02040502050505030304" pitchFamily="18" charset="0"/>
              </a:rPr>
              <a:t>Septicemia</a:t>
            </a:r>
          </a:p>
          <a:p>
            <a:pPr>
              <a:defRPr/>
            </a:pPr>
            <a:r>
              <a:rPr lang="en-US" sz="2200" dirty="0">
                <a:latin typeface="Palatino Linotype" panose="02040502050505030304" pitchFamily="18" charset="0"/>
              </a:rPr>
              <a:t>Hemorrhagic meningitis (often fatal</a:t>
            </a:r>
            <a:r>
              <a:rPr lang="en-US" dirty="0">
                <a:latin typeface="Palatino Linotype" panose="02040502050505030304" pitchFamily="18" charset="0"/>
              </a:rPr>
              <a:t>)</a:t>
            </a:r>
            <a:endParaRPr lang="sr-Cyrl-CS" sz="2800" b="1" dirty="0">
              <a:latin typeface="Palatino Linotype" panose="02040502050505030304" pitchFamily="18" charset="0"/>
            </a:endParaRPr>
          </a:p>
          <a:p>
            <a:pPr marL="0" indent="0" eaLnBrk="1" hangingPunct="1">
              <a:buClr>
                <a:srgbClr val="FFFF00"/>
              </a:buClr>
              <a:buNone/>
              <a:defRPr/>
            </a:pPr>
            <a:endParaRPr lang="en-US" sz="2800" b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95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B6538C8A-6905-12FB-7853-781F342C37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609600"/>
            <a:ext cx="8229600" cy="548640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3167001-7B65-DD4D-A0A0-09412CB743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5879" t="4601" r="5930" b="20153"/>
          <a:stretch>
            <a:fillRect/>
          </a:stretch>
        </p:blipFill>
        <p:spPr>
          <a:xfrm>
            <a:off x="-9939" y="457200"/>
            <a:ext cx="8915400" cy="570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78245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pic>
        <p:nvPicPr>
          <p:cNvPr id="139267" name="Picture 4" descr="anthrax_pustu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613150"/>
            <a:ext cx="4500562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68" name="Picture 5" descr="anthrax_ha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60350"/>
            <a:ext cx="4500562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69" name="Picture 6" descr="cutaneous%20anthrax%20ey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125788"/>
            <a:ext cx="4572000" cy="373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70" name="Picture 7" descr="anthrax_biso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7371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462592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404F9B-BEDE-BB6A-B478-EBAB8AD608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062" t="4445" r="14326" b="21111"/>
          <a:stretch>
            <a:fillRect/>
          </a:stretch>
        </p:blipFill>
        <p:spPr>
          <a:xfrm>
            <a:off x="440324" y="228600"/>
            <a:ext cx="8263351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91147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5EB2F4A-9EBE-F1CB-50B1-CE5F163B59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04" y="304800"/>
            <a:ext cx="9144000" cy="650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49396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688" y="28608"/>
            <a:ext cx="8229600" cy="620712"/>
          </a:xfrm>
        </p:spPr>
        <p:txBody>
          <a:bodyPr/>
          <a:lstStyle/>
          <a:p>
            <a:pPr>
              <a:defRPr/>
            </a:pPr>
            <a:r>
              <a:rPr lang="en-US" sz="3200" b="1" dirty="0">
                <a:latin typeface="Palatino Linotype" panose="02040502050505030304" pitchFamily="18" charset="0"/>
              </a:rPr>
              <a:t>Anthrax vaccine: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875605"/>
            <a:ext cx="8578850" cy="4530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>
                <a:latin typeface="Palatino Linotype" panose="02040502050505030304" pitchFamily="18" charset="0"/>
              </a:rPr>
              <a:t>Animals → live attenuated vaccine</a:t>
            </a:r>
          </a:p>
          <a:p>
            <a:pPr>
              <a:defRPr/>
            </a:pPr>
            <a:r>
              <a:rPr lang="en-US" sz="2400" dirty="0">
                <a:latin typeface="Palatino Linotype" panose="02040502050505030304" pitchFamily="18" charset="0"/>
              </a:rPr>
              <a:t>Humans → acellular vaccine (protective antigen)</a:t>
            </a:r>
            <a:br>
              <a:rPr lang="en-US" sz="2400" dirty="0">
                <a:latin typeface="Palatino Linotype" panose="02040502050505030304" pitchFamily="18" charset="0"/>
              </a:rPr>
            </a:br>
            <a:br>
              <a:rPr lang="en-US" sz="2400" dirty="0">
                <a:latin typeface="Palatino Linotype" panose="02040502050505030304" pitchFamily="18" charset="0"/>
              </a:rPr>
            </a:br>
            <a:r>
              <a:rPr lang="en-US" sz="2400" dirty="0">
                <a:latin typeface="Palatino Linotype" panose="02040502050505030304" pitchFamily="18" charset="0"/>
              </a:rPr>
              <a:t>Indications:</a:t>
            </a:r>
            <a:br>
              <a:rPr lang="en-US" sz="2400" dirty="0">
                <a:latin typeface="Palatino Linotype" panose="02040502050505030304" pitchFamily="18" charset="0"/>
              </a:rPr>
            </a:br>
            <a:r>
              <a:rPr lang="en-US" sz="2400" dirty="0">
                <a:latin typeface="Palatino Linotype" panose="02040502050505030304" pitchFamily="18" charset="0"/>
              </a:rPr>
              <a:t>• High-risk occupations</a:t>
            </a:r>
            <a:br>
              <a:rPr lang="en-US" sz="2400" dirty="0">
                <a:latin typeface="Palatino Linotype" panose="02040502050505030304" pitchFamily="18" charset="0"/>
              </a:rPr>
            </a:br>
            <a:r>
              <a:rPr lang="en-US" sz="2400" dirty="0">
                <a:latin typeface="Palatino Linotype" panose="02040502050505030304" pitchFamily="18" charset="0"/>
              </a:rPr>
              <a:t>• Military personnel</a:t>
            </a:r>
            <a:endParaRPr lang="en-US" sz="2400" b="1" dirty="0">
              <a:latin typeface="Palatino Linotype" panose="02040502050505030304" pitchFamily="18" charset="0"/>
            </a:endParaRPr>
          </a:p>
        </p:txBody>
      </p:sp>
      <p:pic>
        <p:nvPicPr>
          <p:cNvPr id="4" name="Picture 4" descr="pasteu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3429000"/>
            <a:ext cx="2507597" cy="3096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3733800" y="4758250"/>
            <a:ext cx="4038600" cy="174873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itchFamily="2" charset="2"/>
              <a:buBlip>
                <a:blip r:embed="rId3"/>
              </a:buBlip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4"/>
              </a:buBlip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5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eaLnBrk="1" hangingPunct="1">
              <a:buFontTx/>
              <a:buNone/>
            </a:pPr>
            <a:r>
              <a:rPr lang="en-US" sz="2400" b="1" kern="0" dirty="0">
                <a:effectLst/>
                <a:latin typeface="Palatino Linotype" panose="02040502050505030304" pitchFamily="18" charset="0"/>
              </a:rPr>
              <a:t>Louis Pasteur (1822-1895)</a:t>
            </a:r>
          </a:p>
          <a:p>
            <a:pPr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effectLst/>
                <a:latin typeface="Palatino Linotype" panose="02040502050505030304" pitchFamily="18" charset="0"/>
              </a:rPr>
              <a:t>Developed the first anthrax vaccine</a:t>
            </a:r>
          </a:p>
          <a:p>
            <a:pPr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000" kern="0" dirty="0">
                <a:effectLst/>
                <a:latin typeface="Palatino Linotype" panose="02040502050505030304" pitchFamily="18" charset="0"/>
              </a:rPr>
              <a:t>Pioneer of vaccination</a:t>
            </a:r>
          </a:p>
        </p:txBody>
      </p:sp>
    </p:spTree>
    <p:extLst>
      <p:ext uri="{BB962C8B-B14F-4D97-AF65-F5344CB8AC3E}">
        <p14:creationId xmlns:p14="http://schemas.microsoft.com/office/powerpoint/2010/main" val="298059925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91" y="1981200"/>
            <a:ext cx="8229600" cy="18288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Diphtheria </a:t>
            </a:r>
            <a:br>
              <a:rPr lang="sr-Cyrl-CS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</a:br>
            <a:r>
              <a:rPr lang="sr-Cyrl-CS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 </a:t>
            </a: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Palatino Linotype" panose="02040502050505030304" pitchFamily="18" charset="0"/>
              </a:rPr>
              <a:t>Etiology and Pathogenesis</a:t>
            </a:r>
          </a:p>
        </p:txBody>
      </p:sp>
      <p:pic>
        <p:nvPicPr>
          <p:cNvPr id="5122" name="Picture 2" descr="Corynebacterium diphtheriae | Mechanisms of Pathogenicity">
            <a:extLst>
              <a:ext uri="{FF2B5EF4-FFF2-40B4-BE49-F238E27FC236}">
                <a16:creationId xmlns:a16="http://schemas.microsoft.com/office/drawing/2014/main" id="{F4AD768F-D38E-0E13-A359-19E5FE5437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411" y="4647566"/>
            <a:ext cx="4675803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6E95B6F-2E30-D287-0BB7-4057B388BC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6391" y="685800"/>
            <a:ext cx="4777609" cy="3541216"/>
          </a:xfrm>
          <a:prstGeom prst="rect">
            <a:avLst/>
          </a:prstGeom>
        </p:spPr>
      </p:pic>
      <p:pic>
        <p:nvPicPr>
          <p:cNvPr id="5126" name="Picture 6" descr="Corynebacterium diphtheriae - Wikipedia">
            <a:extLst>
              <a:ext uri="{FF2B5EF4-FFF2-40B4-BE49-F238E27FC236}">
                <a16:creationId xmlns:a16="http://schemas.microsoft.com/office/drawing/2014/main" id="{2C4A8BD6-8E87-A584-F473-F7BE2146B6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4650879"/>
            <a:ext cx="2819401" cy="2006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05033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-19400" y="8024"/>
            <a:ext cx="8229600" cy="832096"/>
          </a:xfrm>
        </p:spPr>
        <p:txBody>
          <a:bodyPr/>
          <a:lstStyle/>
          <a:p>
            <a:pPr>
              <a:defRPr/>
            </a:pPr>
            <a:r>
              <a:rPr lang="en-US" sz="3200" b="1" dirty="0">
                <a:latin typeface="Palatino Linotype" panose="02040502050505030304" pitchFamily="18" charset="0"/>
              </a:rPr>
              <a:t>Corynebacterium diphtheriae</a:t>
            </a:r>
            <a:endParaRPr lang="en-US" sz="32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>
          <a:xfrm>
            <a:off x="251520" y="1268760"/>
            <a:ext cx="8229600" cy="4530725"/>
          </a:xfrm>
        </p:spPr>
        <p:txBody>
          <a:bodyPr/>
          <a:lstStyle/>
          <a:p>
            <a:pPr marL="0" indent="0">
              <a:buNone/>
              <a:defRPr/>
            </a:pPr>
            <a:br>
              <a:rPr lang="en-US" sz="2000" dirty="0">
                <a:latin typeface="Palatino Linotype" panose="02040502050505030304" pitchFamily="18" charset="0"/>
              </a:rPr>
            </a:br>
            <a:r>
              <a:rPr lang="en-US" sz="2400" dirty="0">
                <a:latin typeface="Palatino Linotype" panose="02040502050505030304" pitchFamily="18" charset="0"/>
              </a:rPr>
              <a:t>• </a:t>
            </a:r>
            <a:r>
              <a:rPr lang="en-US" sz="2200" dirty="0">
                <a:latin typeface="Palatino Linotype" panose="02040502050505030304" pitchFamily="18" charset="0"/>
              </a:rPr>
              <a:t>Gram-positive rod</a:t>
            </a:r>
            <a:br>
              <a:rPr lang="en-US" sz="2200" dirty="0">
                <a:latin typeface="Palatino Linotype" panose="02040502050505030304" pitchFamily="18" charset="0"/>
              </a:rPr>
            </a:br>
            <a:r>
              <a:rPr lang="en-US" sz="2200" dirty="0">
                <a:latin typeface="Palatino Linotype" panose="02040502050505030304" pitchFamily="18" charset="0"/>
              </a:rPr>
              <a:t>• Club-shaped (“</a:t>
            </a:r>
            <a:r>
              <a:rPr lang="en-US" sz="2200" b="1" dirty="0">
                <a:latin typeface="Palatino Linotype" panose="02040502050505030304" pitchFamily="18" charset="0"/>
              </a:rPr>
              <a:t>Chinese letters</a:t>
            </a:r>
            <a:r>
              <a:rPr lang="en-US" sz="2200" dirty="0">
                <a:latin typeface="Palatino Linotype" panose="02040502050505030304" pitchFamily="18" charset="0"/>
              </a:rPr>
              <a:t>”)</a:t>
            </a:r>
            <a:br>
              <a:rPr lang="en-US" sz="2200" dirty="0">
                <a:latin typeface="Palatino Linotype" panose="02040502050505030304" pitchFamily="18" charset="0"/>
              </a:rPr>
            </a:br>
            <a:r>
              <a:rPr lang="en-US" sz="2200" dirty="0">
                <a:latin typeface="Palatino Linotype" panose="02040502050505030304" pitchFamily="18" charset="0"/>
              </a:rPr>
              <a:t>• Metachromatic granules</a:t>
            </a:r>
            <a:br>
              <a:rPr lang="en-US" sz="2200" dirty="0">
                <a:latin typeface="Palatino Linotype" panose="02040502050505030304" pitchFamily="18" charset="0"/>
              </a:rPr>
            </a:br>
            <a:br>
              <a:rPr lang="en-US" sz="2200" dirty="0">
                <a:latin typeface="Palatino Linotype" panose="02040502050505030304" pitchFamily="18" charset="0"/>
              </a:rPr>
            </a:br>
            <a:r>
              <a:rPr lang="en-US" sz="2200" dirty="0">
                <a:latin typeface="Palatino Linotype" panose="02040502050505030304" pitchFamily="18" charset="0"/>
              </a:rPr>
              <a:t>• Non-invasive → local infection</a:t>
            </a:r>
            <a:br>
              <a:rPr lang="en-US" sz="2200" dirty="0">
                <a:latin typeface="Palatino Linotype" panose="02040502050505030304" pitchFamily="18" charset="0"/>
              </a:rPr>
            </a:br>
            <a:r>
              <a:rPr lang="en-US" sz="2200" dirty="0">
                <a:latin typeface="Palatino Linotype" panose="02040502050505030304" pitchFamily="18" charset="0"/>
              </a:rPr>
              <a:t>• Exotoxin-mediated disease</a:t>
            </a:r>
            <a:endParaRPr lang="en-US" sz="2200" b="1" dirty="0">
              <a:solidFill>
                <a:srgbClr val="FFFF0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4" name="Picture 2" descr="corynebacteriu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4241289"/>
            <a:ext cx="3096344" cy="2509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14-18-CORYMTE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2160" y="4176412"/>
            <a:ext cx="2304256" cy="2674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orynebacteriumGramStainChineseLetter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2160" y="4187750"/>
            <a:ext cx="3024336" cy="261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A267ED6-1816-9770-3476-7F7BA23D8F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4802" y="1048576"/>
            <a:ext cx="2719052" cy="132294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11E09AB-3652-D07D-A8C5-3866777FAB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9400" y="2418272"/>
            <a:ext cx="1493890" cy="143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09492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A51F309-959C-E57F-7165-FA2B1A1A92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992" r="13325" b="7778"/>
          <a:stretch>
            <a:fillRect/>
          </a:stretch>
        </p:blipFill>
        <p:spPr>
          <a:xfrm>
            <a:off x="1426265" y="633530"/>
            <a:ext cx="6291470" cy="6072000"/>
          </a:xfrm>
          <a:prstGeom prst="rect">
            <a:avLst/>
          </a:prstGeom>
        </p:spPr>
      </p:pic>
      <p:sp>
        <p:nvSpPr>
          <p:cNvPr id="48130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88913"/>
            <a:ext cx="8229600" cy="64801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b="1">
                <a:latin typeface="Palatino Linotype" panose="02040502050505030304" pitchFamily="18" charset="0"/>
              </a:rPr>
              <a:t>Diphtheria – toxin-mediated disease</a:t>
            </a:r>
            <a:endParaRPr lang="sr-Cyrl-CS" b="1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91340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"/>
            <a:ext cx="8229600" cy="692696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Clinical signs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692697"/>
            <a:ext cx="8893175" cy="4031703"/>
          </a:xfrm>
        </p:spPr>
        <p:txBody>
          <a:bodyPr>
            <a:normAutofit fontScale="55000" lnSpcReduction="20000"/>
          </a:bodyPr>
          <a:lstStyle/>
          <a:p>
            <a:pPr algn="ctr" eaLnBrk="1" hangingPunct="1">
              <a:lnSpc>
                <a:spcPct val="120000"/>
              </a:lnSpc>
              <a:spcBef>
                <a:spcPts val="1200"/>
              </a:spcBef>
              <a:buNone/>
              <a:defRPr/>
            </a:pPr>
            <a:r>
              <a:rPr lang="en-US" sz="4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Diphtheria is a toxin-mediated disease with local infection and systemic effects.</a:t>
            </a:r>
          </a:p>
          <a:p>
            <a:pPr algn="ctr" eaLnBrk="1" hangingPunct="1">
              <a:lnSpc>
                <a:spcPct val="80000"/>
              </a:lnSpc>
              <a:buNone/>
              <a:defRPr/>
            </a:pPr>
            <a:endParaRPr lang="en-US" sz="4400" dirty="0">
              <a:latin typeface="Palatino Linotype" panose="02040502050505030304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US" sz="4000" dirty="0">
                <a:latin typeface="Palatino Linotype" panose="02040502050505030304" pitchFamily="18" charset="0"/>
              </a:rPr>
              <a:t>Sore throat, low-grade fever</a:t>
            </a:r>
          </a:p>
          <a:p>
            <a:pPr>
              <a:lnSpc>
                <a:spcPct val="80000"/>
              </a:lnSpc>
              <a:defRPr/>
            </a:pPr>
            <a:r>
              <a:rPr lang="en-US" sz="4000" dirty="0">
                <a:latin typeface="Palatino Linotype" panose="02040502050505030304" pitchFamily="18" charset="0"/>
              </a:rPr>
              <a:t>Gray </a:t>
            </a:r>
            <a:r>
              <a:rPr lang="en-US" sz="4000" dirty="0" err="1">
                <a:latin typeface="Palatino Linotype" panose="02040502050505030304" pitchFamily="18" charset="0"/>
              </a:rPr>
              <a:t>pseudomembrane</a:t>
            </a:r>
            <a:r>
              <a:rPr lang="en-US" sz="4000" dirty="0">
                <a:latin typeface="Palatino Linotype" panose="02040502050505030304" pitchFamily="18" charset="0"/>
              </a:rPr>
              <a:t> (pharynx)</a:t>
            </a:r>
          </a:p>
          <a:p>
            <a:pPr>
              <a:lnSpc>
                <a:spcPct val="100000"/>
              </a:lnSpc>
              <a:spcBef>
                <a:spcPts val="600"/>
              </a:spcBef>
              <a:defRPr/>
            </a:pPr>
            <a:r>
              <a:rPr lang="en-US" sz="4000" dirty="0">
                <a:latin typeface="Palatino Linotype" panose="02040502050505030304" pitchFamily="18" charset="0"/>
              </a:rPr>
              <a:t>“Bull neck” (edema)</a:t>
            </a:r>
            <a:br>
              <a:rPr lang="en-US" sz="4000" dirty="0">
                <a:latin typeface="Palatino Linotype" panose="02040502050505030304" pitchFamily="18" charset="0"/>
              </a:rPr>
            </a:br>
            <a:br>
              <a:rPr lang="en-US" sz="4000" dirty="0">
                <a:latin typeface="Palatino Linotype" panose="02040502050505030304" pitchFamily="18" charset="0"/>
              </a:rPr>
            </a:br>
            <a:r>
              <a:rPr lang="en-US" sz="4000" b="1" dirty="0">
                <a:solidFill>
                  <a:srgbClr val="0070C0"/>
                </a:solidFill>
                <a:latin typeface="Palatino Linotype" panose="02040502050505030304" pitchFamily="18" charset="0"/>
              </a:rPr>
              <a:t>Complications: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latin typeface="Palatino Linotype" panose="02040502050505030304" pitchFamily="18" charset="0"/>
              </a:rPr>
              <a:t>Myocarditis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  <a:defRPr/>
            </a:pPr>
            <a:r>
              <a:rPr lang="en-US" sz="4000" dirty="0">
                <a:latin typeface="Palatino Linotype" panose="02040502050505030304" pitchFamily="18" charset="0"/>
              </a:rPr>
              <a:t>Neuropathy</a:t>
            </a:r>
            <a:endParaRPr lang="sr-Cyrl-CS" sz="4000" b="1" dirty="0">
              <a:latin typeface="Palatino Linotype" panose="02040502050505030304" pitchFamily="18" charset="0"/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4000" b="1" dirty="0">
                <a:latin typeface="Palatino Linotype" panose="02040502050505030304" pitchFamily="18" charset="0"/>
              </a:rPr>
              <a:t> </a:t>
            </a:r>
            <a:endParaRPr lang="en-US" sz="4000" b="1" dirty="0">
              <a:latin typeface="Palatino Linotype" panose="02040502050505030304" pitchFamily="18" charset="0"/>
            </a:endParaRP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2C1C0426-2DC7-F267-9EF4-9BC50F43B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269" y="4167720"/>
            <a:ext cx="2328610" cy="2495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D854519-DCCF-53F3-52AB-5E4D7D3D9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0095" y="4180000"/>
            <a:ext cx="2818706" cy="2483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 descr="Diphtheria | Nature Reviews Disease Primers">
            <a:extLst>
              <a:ext uri="{FF2B5EF4-FFF2-40B4-BE49-F238E27FC236}">
                <a16:creationId xmlns:a16="http://schemas.microsoft.com/office/drawing/2014/main" id="{AAF0016F-0ADB-44EC-14D1-9823387689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67433"/>
          <a:stretch>
            <a:fillRect/>
          </a:stretch>
        </p:blipFill>
        <p:spPr bwMode="auto">
          <a:xfrm>
            <a:off x="6046830" y="4246040"/>
            <a:ext cx="2651084" cy="2404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333693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699"/>
            <a:ext cx="8229600" cy="695395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b="1" dirty="0">
                <a:solidFill>
                  <a:schemeClr val="tx1"/>
                </a:solidFill>
                <a:latin typeface="Palatino Linotype" panose="02040502050505030304" pitchFamily="18" charset="0"/>
              </a:rPr>
              <a:t>Treatment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663801" y="836712"/>
            <a:ext cx="8507413" cy="4530725"/>
          </a:xfrm>
        </p:spPr>
        <p:txBody>
          <a:bodyPr/>
          <a:lstStyle/>
          <a:p>
            <a:pPr>
              <a:buNone/>
              <a:defRPr/>
            </a:pPr>
            <a:br>
              <a:rPr lang="en-US" sz="2400" dirty="0"/>
            </a:br>
            <a:r>
              <a:rPr lang="en-US" sz="2400" dirty="0">
                <a:latin typeface="Palatino Linotype" panose="02040502050505030304" pitchFamily="18" charset="0"/>
              </a:rPr>
              <a:t>• Antitoxin (</a:t>
            </a:r>
            <a:r>
              <a:rPr lang="en-US" sz="2400" b="1" dirty="0">
                <a:latin typeface="Palatino Linotype" panose="02040502050505030304" pitchFamily="18" charset="0"/>
              </a:rPr>
              <a:t>first and most important</a:t>
            </a:r>
            <a:r>
              <a:rPr lang="en-US" sz="2400" dirty="0">
                <a:latin typeface="Palatino Linotype" panose="02040502050505030304" pitchFamily="18" charset="0"/>
              </a:rPr>
              <a:t>)</a:t>
            </a:r>
            <a:br>
              <a:rPr lang="en-US" sz="2400" dirty="0">
                <a:latin typeface="Palatino Linotype" panose="02040502050505030304" pitchFamily="18" charset="0"/>
              </a:rPr>
            </a:br>
            <a:r>
              <a:rPr lang="en-US" sz="2400" dirty="0">
                <a:latin typeface="Palatino Linotype" panose="02040502050505030304" pitchFamily="18" charset="0"/>
              </a:rPr>
              <a:t>• Antibiotics</a:t>
            </a:r>
            <a:br>
              <a:rPr lang="en-US" sz="2400" dirty="0">
                <a:latin typeface="Palatino Linotype" panose="02040502050505030304" pitchFamily="18" charset="0"/>
              </a:rPr>
            </a:br>
            <a:br>
              <a:rPr lang="en-US" sz="2400" dirty="0">
                <a:latin typeface="Palatino Linotype" panose="02040502050505030304" pitchFamily="18" charset="0"/>
              </a:rPr>
            </a:br>
            <a:r>
              <a:rPr lang="en-US" sz="2400" dirty="0">
                <a:latin typeface="Palatino Linotype" panose="02040502050505030304" pitchFamily="18" charset="0"/>
              </a:rPr>
              <a:t>• Airway management if needed</a:t>
            </a:r>
            <a:endParaRPr lang="en-US" sz="2100" b="1" dirty="0">
              <a:solidFill>
                <a:srgbClr val="FFCC00"/>
              </a:solidFill>
              <a:latin typeface="Palatino Linotype" panose="02040502050505030304" pitchFamily="18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01C2F9A-4F62-7542-67AD-AC533F069227}"/>
              </a:ext>
            </a:extLst>
          </p:cNvPr>
          <p:cNvCxnSpPr/>
          <p:nvPr/>
        </p:nvCxnSpPr>
        <p:spPr>
          <a:xfrm>
            <a:off x="27214" y="3048000"/>
            <a:ext cx="9144000" cy="0"/>
          </a:xfrm>
          <a:prstGeom prst="line">
            <a:avLst/>
          </a:prstGeom>
          <a:ln w="3810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3">
            <a:extLst>
              <a:ext uri="{FF2B5EF4-FFF2-40B4-BE49-F238E27FC236}">
                <a16:creationId xmlns:a16="http://schemas.microsoft.com/office/drawing/2014/main" id="{609948E0-4D95-D6BD-5ACE-31C4F85434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8991" y="4042673"/>
            <a:ext cx="4932040" cy="1643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itchFamily="2" charset="2"/>
              <a:buBlip>
                <a:blip r:embed="rId2"/>
              </a:buBlip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Blip>
                <a:blip r:embed="rId3"/>
              </a:buBlip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Blip>
                <a:blip r:embed="rId4"/>
              </a:buBlip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eaLnBrk="1" hangingPunct="1">
              <a:buNone/>
              <a:defRPr/>
            </a:pPr>
            <a:r>
              <a:rPr lang="en-US" sz="2400" b="1" dirty="0">
                <a:effectLst/>
                <a:latin typeface="Palatino Linotype" panose="02040502050505030304" pitchFamily="18" charset="0"/>
              </a:rPr>
              <a:t>Vaccine (</a:t>
            </a:r>
            <a:r>
              <a:rPr lang="en-US" sz="2400" b="1" dirty="0">
                <a:solidFill>
                  <a:srgbClr val="FF0000"/>
                </a:solidFill>
                <a:effectLst/>
                <a:latin typeface="Palatino Linotype" panose="02040502050505030304" pitchFamily="18" charset="0"/>
              </a:rPr>
              <a:t>Di-</a:t>
            </a:r>
            <a:r>
              <a:rPr lang="en-US" sz="2400" b="1" dirty="0" err="1">
                <a:solidFill>
                  <a:srgbClr val="FF0000"/>
                </a:solidFill>
                <a:effectLst/>
                <a:latin typeface="Palatino Linotype" panose="02040502050505030304" pitchFamily="18" charset="0"/>
              </a:rPr>
              <a:t>Te</a:t>
            </a:r>
            <a:r>
              <a:rPr lang="en-US" sz="2400" b="1" dirty="0">
                <a:solidFill>
                  <a:srgbClr val="FF0000"/>
                </a:solidFill>
                <a:effectLst/>
                <a:latin typeface="Palatino Linotype" panose="02040502050505030304" pitchFamily="18" charset="0"/>
              </a:rPr>
              <a:t>-Per</a:t>
            </a:r>
            <a:r>
              <a:rPr lang="en-US" sz="2400" b="1" dirty="0">
                <a:effectLst/>
                <a:latin typeface="Palatino Linotype" panose="02040502050505030304" pitchFamily="18" charset="0"/>
              </a:rPr>
              <a:t>):</a:t>
            </a:r>
            <a:br>
              <a:rPr lang="en-US" sz="2400" b="1" dirty="0">
                <a:effectLst/>
                <a:latin typeface="Palatino Linotype" panose="02040502050505030304" pitchFamily="18" charset="0"/>
              </a:rPr>
            </a:br>
            <a:br>
              <a:rPr lang="en-US" sz="2400" b="1" dirty="0">
                <a:effectLst/>
                <a:latin typeface="Palatino Linotype" panose="02040502050505030304" pitchFamily="18" charset="0"/>
              </a:rPr>
            </a:br>
            <a:r>
              <a:rPr lang="en-US" sz="2400" b="1" dirty="0">
                <a:effectLst/>
                <a:latin typeface="Palatino Linotype" panose="02040502050505030304" pitchFamily="18" charset="0"/>
              </a:rPr>
              <a:t>• </a:t>
            </a:r>
            <a:r>
              <a:rPr lang="en-US" sz="2400" b="1" dirty="0">
                <a:solidFill>
                  <a:srgbClr val="FF0000"/>
                </a:solidFill>
                <a:effectLst/>
                <a:latin typeface="Palatino Linotype" panose="02040502050505030304" pitchFamily="18" charset="0"/>
              </a:rPr>
              <a:t>Di</a:t>
            </a:r>
            <a:r>
              <a:rPr lang="en-US" sz="2400" b="1" dirty="0">
                <a:effectLst/>
                <a:latin typeface="Palatino Linotype" panose="02040502050505030304" pitchFamily="18" charset="0"/>
              </a:rPr>
              <a:t>phtheria toxoid</a:t>
            </a:r>
            <a:br>
              <a:rPr lang="en-US" sz="2400" b="1" dirty="0">
                <a:effectLst/>
                <a:latin typeface="Palatino Linotype" panose="02040502050505030304" pitchFamily="18" charset="0"/>
              </a:rPr>
            </a:br>
            <a:r>
              <a:rPr lang="en-US" sz="2400" b="1" dirty="0">
                <a:effectLst/>
                <a:latin typeface="Palatino Linotype" panose="02040502050505030304" pitchFamily="18" charset="0"/>
              </a:rPr>
              <a:t>• </a:t>
            </a:r>
            <a:r>
              <a:rPr lang="en-US" sz="2400" b="1" dirty="0">
                <a:solidFill>
                  <a:srgbClr val="FF0000"/>
                </a:solidFill>
                <a:effectLst/>
                <a:latin typeface="Palatino Linotype" panose="02040502050505030304" pitchFamily="18" charset="0"/>
              </a:rPr>
              <a:t>Te</a:t>
            </a:r>
            <a:r>
              <a:rPr lang="en-US" sz="2400" b="1" dirty="0">
                <a:effectLst/>
                <a:latin typeface="Palatino Linotype" panose="02040502050505030304" pitchFamily="18" charset="0"/>
              </a:rPr>
              <a:t>tanus toxoid</a:t>
            </a:r>
            <a:br>
              <a:rPr lang="en-US" sz="2400" b="1" dirty="0">
                <a:effectLst/>
                <a:latin typeface="Palatino Linotype" panose="02040502050505030304" pitchFamily="18" charset="0"/>
              </a:rPr>
            </a:br>
            <a:r>
              <a:rPr lang="en-US" sz="2400" b="1" dirty="0">
                <a:effectLst/>
                <a:latin typeface="Palatino Linotype" panose="02040502050505030304" pitchFamily="18" charset="0"/>
              </a:rPr>
              <a:t>• </a:t>
            </a:r>
            <a:r>
              <a:rPr lang="en-US" sz="2400" b="1" dirty="0">
                <a:solidFill>
                  <a:srgbClr val="FF0000"/>
                </a:solidFill>
                <a:effectLst/>
                <a:latin typeface="Palatino Linotype" panose="02040502050505030304" pitchFamily="18" charset="0"/>
              </a:rPr>
              <a:t>Per</a:t>
            </a:r>
            <a:r>
              <a:rPr lang="en-US" sz="2400" b="1" dirty="0">
                <a:effectLst/>
                <a:latin typeface="Palatino Linotype" panose="02040502050505030304" pitchFamily="18" charset="0"/>
              </a:rPr>
              <a:t>tussis (inactivated)</a:t>
            </a:r>
            <a:endParaRPr lang="en-US" sz="2100" b="1" kern="0" dirty="0">
              <a:effectLst/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0043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D5248-900A-F401-ABAD-5C95876A1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Palatino Linotype" panose="02040502050505030304" pitchFamily="18" charset="0"/>
              </a:rPr>
              <a:t>Tuberculosis</a:t>
            </a:r>
            <a:br>
              <a:rPr lang="en-US" sz="3200" dirty="0">
                <a:latin typeface="Palatino Linotype" panose="02040502050505030304" pitchFamily="18" charset="0"/>
              </a:rPr>
            </a:br>
            <a:endParaRPr lang="en-US" sz="3200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716744-0246-E86E-A39E-6CDDBC2FC6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2209799"/>
            <a:ext cx="7886700" cy="3600415"/>
          </a:xfrm>
        </p:spPr>
        <p:txBody>
          <a:bodyPr/>
          <a:lstStyle/>
          <a:p>
            <a:pPr marL="0" indent="0">
              <a:buNone/>
            </a:pPr>
            <a:r>
              <a:rPr lang="en-US" sz="2200" dirty="0">
                <a:latin typeface="Palatino Linotype" panose="02040502050505030304" pitchFamily="18" charset="0"/>
              </a:rPr>
              <a:t>Most commonly affects: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lungs (pulmonary TB)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kidneys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bones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skin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soft tissues</a:t>
            </a:r>
          </a:p>
          <a:p>
            <a:endParaRPr lang="en-US" dirty="0">
              <a:latin typeface="Palatino Linotype" panose="0204050205050503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39E06-7D7F-781F-F3FA-D4F4EE38CB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0987" y="797717"/>
            <a:ext cx="4713013" cy="50323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0ED13A-0CFA-1D75-0FB8-6F6B9DD8D9A2}"/>
              </a:ext>
            </a:extLst>
          </p:cNvPr>
          <p:cNvSpPr txBox="1"/>
          <p:nvPr/>
        </p:nvSpPr>
        <p:spPr>
          <a:xfrm>
            <a:off x="365677" y="5302383"/>
            <a:ext cx="54102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latin typeface="Palatino Linotype" panose="02040502050505030304" pitchFamily="18" charset="0"/>
              </a:rPr>
              <a:t>Although tuberculosis primarily affects the lungs, hematogenous spread can lead to extrapulmonary involvement of many organs.</a:t>
            </a:r>
          </a:p>
        </p:txBody>
      </p:sp>
    </p:spTree>
    <p:extLst>
      <p:ext uri="{BB962C8B-B14F-4D97-AF65-F5344CB8AC3E}">
        <p14:creationId xmlns:p14="http://schemas.microsoft.com/office/powerpoint/2010/main" val="21231254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5B89DE1-8BD1-DDB1-49C4-D90E0A1883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944"/>
          <a:stretch>
            <a:fillRect/>
          </a:stretch>
        </p:blipFill>
        <p:spPr>
          <a:xfrm>
            <a:off x="4559714" y="3553858"/>
            <a:ext cx="4584286" cy="3284264"/>
          </a:xfrm>
          <a:prstGeom prst="rect">
            <a:avLst/>
          </a:prstGeom>
        </p:spPr>
      </p:pic>
      <p:sp>
        <p:nvSpPr>
          <p:cNvPr id="176130" name="Rectangle 2"/>
          <p:cNvSpPr>
            <a:spLocks noGrp="1" noChangeArrowheads="1"/>
          </p:cNvSpPr>
          <p:nvPr>
            <p:ph idx="1"/>
          </p:nvPr>
        </p:nvSpPr>
        <p:spPr>
          <a:xfrm>
            <a:off x="250825" y="260350"/>
            <a:ext cx="8713788" cy="5870575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sz="2800" b="1" dirty="0">
                <a:latin typeface="Palatino Linotype" panose="02040502050505030304" pitchFamily="18" charset="0"/>
              </a:rPr>
              <a:t>Koch phenomenon</a:t>
            </a:r>
          </a:p>
          <a:p>
            <a:r>
              <a:rPr lang="en-U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Protective immunity against </a:t>
            </a:r>
            <a:r>
              <a:rPr lang="en-US" sz="2400" b="1" i="1" dirty="0">
                <a:solidFill>
                  <a:srgbClr val="FF0000"/>
                </a:solidFill>
                <a:latin typeface="Palatino Linotype" panose="02040502050505030304" pitchFamily="18" charset="0"/>
              </a:rPr>
              <a:t>Mycobacterium tuberculosis</a:t>
            </a:r>
            <a:r>
              <a:rPr lang="en-U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 </a:t>
            </a:r>
            <a:r>
              <a:rPr lang="en-US" sz="2400" b="1" dirty="0">
                <a:latin typeface="Palatino Linotype" panose="02040502050505030304" pitchFamily="18" charset="0"/>
              </a:rPr>
              <a:t>develops only after </a:t>
            </a:r>
            <a:r>
              <a:rPr lang="en-U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bacilli survive inside macrophages </a:t>
            </a:r>
            <a:r>
              <a:rPr lang="en-US" sz="2400" b="1" dirty="0">
                <a:latin typeface="Palatino Linotype" panose="02040502050505030304" pitchFamily="18" charset="0"/>
              </a:rPr>
              <a:t>and </a:t>
            </a:r>
            <a:r>
              <a:rPr lang="en-US" sz="24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induce a Th1-mediated</a:t>
            </a:r>
            <a:r>
              <a:rPr lang="en-US" sz="2400" b="1" dirty="0">
                <a:latin typeface="Palatino Linotype" panose="02040502050505030304" pitchFamily="18" charset="0"/>
              </a:rPr>
              <a:t> immune response.</a:t>
            </a:r>
          </a:p>
          <a:p>
            <a:pPr marL="0" indent="0">
              <a:buNone/>
            </a:pPr>
            <a:endParaRPr lang="en-US" sz="2400" b="1" dirty="0">
              <a:latin typeface="Palatino Linotype" panose="02040502050505030304" pitchFamily="18" charset="0"/>
            </a:endParaRPr>
          </a:p>
          <a:p>
            <a:r>
              <a:rPr lang="en-US" sz="2000" b="1" dirty="0">
                <a:latin typeface="Palatino Linotype" panose="02040502050505030304" pitchFamily="18" charset="0"/>
              </a:rPr>
              <a:t>First contact (infection or BCG)</a:t>
            </a:r>
            <a:br>
              <a:rPr lang="en-US" sz="2000" dirty="0">
                <a:latin typeface="Palatino Linotype" panose="02040502050505030304" pitchFamily="18" charset="0"/>
              </a:rPr>
            </a:br>
            <a:r>
              <a:rPr lang="en-US" sz="2000" dirty="0">
                <a:latin typeface="Palatino Linotype" panose="02040502050505030304" pitchFamily="18" charset="0"/>
              </a:rPr>
              <a:t>→ bacteria survive in macrophages</a:t>
            </a:r>
            <a:br>
              <a:rPr lang="en-US" sz="2000" dirty="0">
                <a:latin typeface="Palatino Linotype" panose="02040502050505030304" pitchFamily="18" charset="0"/>
              </a:rPr>
            </a:br>
            <a:r>
              <a:rPr lang="en-US" sz="2000" dirty="0">
                <a:latin typeface="Palatino Linotype" panose="02040502050505030304" pitchFamily="18" charset="0"/>
              </a:rPr>
              <a:t>→ </a:t>
            </a:r>
            <a:r>
              <a:rPr lang="en-US" sz="2000" b="1" dirty="0">
                <a:latin typeface="Palatino Linotype" panose="02040502050505030304" pitchFamily="18" charset="0"/>
              </a:rPr>
              <a:t>Th1 response develops</a:t>
            </a:r>
            <a:br>
              <a:rPr lang="en-US" sz="2000" dirty="0">
                <a:latin typeface="Palatino Linotype" panose="02040502050505030304" pitchFamily="18" charset="0"/>
              </a:rPr>
            </a:br>
            <a:r>
              <a:rPr lang="en-US" sz="2000" dirty="0">
                <a:latin typeface="Palatino Linotype" panose="02040502050505030304" pitchFamily="18" charset="0"/>
              </a:rPr>
              <a:t>→ </a:t>
            </a:r>
            <a:r>
              <a:rPr lang="en-US" sz="2000" b="1" dirty="0">
                <a:latin typeface="Palatino Linotype" panose="02040502050505030304" pitchFamily="18" charset="0"/>
              </a:rPr>
              <a:t>memory T cells are formed</a:t>
            </a:r>
            <a:endParaRPr lang="en-US" sz="2000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br>
              <a:rPr lang="en-US" sz="2000" dirty="0">
                <a:latin typeface="Palatino Linotype" panose="02040502050505030304" pitchFamily="18" charset="0"/>
              </a:rPr>
            </a:br>
            <a:endParaRPr lang="en-US" sz="2000" dirty="0">
              <a:latin typeface="Palatino Linotype" panose="02040502050505030304" pitchFamily="18" charset="0"/>
            </a:endParaRPr>
          </a:p>
          <a:p>
            <a:r>
              <a:rPr lang="en-US" sz="2000" b="1" dirty="0">
                <a:latin typeface="Palatino Linotype" panose="02040502050505030304" pitchFamily="18" charset="0"/>
              </a:rPr>
              <a:t>Second contact (tuberculin test)</a:t>
            </a:r>
            <a:br>
              <a:rPr lang="en-US" sz="2000" dirty="0">
                <a:latin typeface="Palatino Linotype" panose="02040502050505030304" pitchFamily="18" charset="0"/>
              </a:rPr>
            </a:br>
            <a:r>
              <a:rPr lang="en-US" sz="2000" dirty="0">
                <a:latin typeface="Palatino Linotype" panose="02040502050505030304" pitchFamily="18" charset="0"/>
              </a:rPr>
              <a:t>→ memory T cells recognize antigen</a:t>
            </a:r>
            <a:br>
              <a:rPr lang="en-US" sz="2000" dirty="0">
                <a:latin typeface="Palatino Linotype" panose="02040502050505030304" pitchFamily="18" charset="0"/>
              </a:rPr>
            </a:br>
            <a:r>
              <a:rPr lang="en-US" sz="2000" dirty="0">
                <a:latin typeface="Palatino Linotype" panose="02040502050505030304" pitchFamily="18" charset="0"/>
              </a:rPr>
              <a:t>→ release </a:t>
            </a:r>
            <a:r>
              <a:rPr lang="en-US" sz="2000" b="1" dirty="0">
                <a:latin typeface="Palatino Linotype" panose="02040502050505030304" pitchFamily="18" charset="0"/>
              </a:rPr>
              <a:t>IFN-</a:t>
            </a:r>
            <a:r>
              <a:rPr lang="el-GR" sz="2000" b="1" dirty="0">
                <a:latin typeface="Palatino Linotype" panose="02040502050505030304" pitchFamily="18" charset="0"/>
              </a:rPr>
              <a:t>γ</a:t>
            </a:r>
            <a:br>
              <a:rPr lang="el-GR" sz="2000" dirty="0">
                <a:latin typeface="Palatino Linotype" panose="02040502050505030304" pitchFamily="18" charset="0"/>
              </a:rPr>
            </a:br>
            <a:r>
              <a:rPr lang="el-GR" sz="2000" dirty="0">
                <a:latin typeface="Palatino Linotype" panose="02040502050505030304" pitchFamily="18" charset="0"/>
              </a:rPr>
              <a:t>→ </a:t>
            </a:r>
            <a:r>
              <a:rPr lang="en-US" sz="2000" b="1" dirty="0">
                <a:latin typeface="Palatino Linotype" panose="02040502050505030304" pitchFamily="18" charset="0"/>
              </a:rPr>
              <a:t>local inflammation (48–72 h)</a:t>
            </a:r>
            <a:endParaRPr lang="en-US" sz="2000" dirty="0">
              <a:latin typeface="Palatino Linotype" panose="02040502050505030304" pitchFamily="18" charset="0"/>
            </a:endParaRPr>
          </a:p>
          <a:p>
            <a:endParaRPr lang="en-US" sz="2400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CD381C41-4C7F-55F3-5273-B29AF6B0C5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00" r="4167"/>
          <a:stretch>
            <a:fillRect/>
          </a:stretch>
        </p:blipFill>
        <p:spPr>
          <a:xfrm>
            <a:off x="3313" y="66260"/>
            <a:ext cx="5928699" cy="435133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831747C-6CB9-5AA7-5FD9-864E8D4F58B5}"/>
              </a:ext>
            </a:extLst>
          </p:cNvPr>
          <p:cNvSpPr txBox="1"/>
          <p:nvPr/>
        </p:nvSpPr>
        <p:spPr>
          <a:xfrm>
            <a:off x="5847561" y="66260"/>
            <a:ext cx="314403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Palatino Linotype" panose="02040502050505030304" pitchFamily="18" charset="0"/>
              </a:rPr>
              <a:t>Inhalation of bacilli</a:t>
            </a:r>
            <a:br>
              <a:rPr lang="en-US" dirty="0">
                <a:latin typeface="Palatino Linotype" panose="02040502050505030304" pitchFamily="18" charset="0"/>
              </a:rPr>
            </a:br>
            <a:r>
              <a:rPr lang="en-US" dirty="0">
                <a:latin typeface="Palatino Linotype" panose="02040502050505030304" pitchFamily="18" charset="0"/>
              </a:rPr>
              <a:t>	↓</a:t>
            </a:r>
            <a:br>
              <a:rPr lang="en-US" dirty="0">
                <a:latin typeface="Palatino Linotype" panose="02040502050505030304" pitchFamily="18" charset="0"/>
              </a:rPr>
            </a:br>
            <a:r>
              <a:rPr lang="en-US" b="1" dirty="0">
                <a:latin typeface="Palatino Linotype" panose="02040502050505030304" pitchFamily="18" charset="0"/>
              </a:rPr>
              <a:t>Infection of alveolar macrophages</a:t>
            </a:r>
            <a:br>
              <a:rPr lang="en-US" dirty="0">
                <a:latin typeface="Palatino Linotype" panose="02040502050505030304" pitchFamily="18" charset="0"/>
              </a:rPr>
            </a:br>
            <a:r>
              <a:rPr lang="en-US" dirty="0">
                <a:latin typeface="Palatino Linotype" panose="02040502050505030304" pitchFamily="18" charset="0"/>
              </a:rPr>
              <a:t>	↓</a:t>
            </a:r>
            <a:br>
              <a:rPr lang="en-US" dirty="0">
                <a:latin typeface="Palatino Linotype" panose="02040502050505030304" pitchFamily="18" charset="0"/>
              </a:rPr>
            </a:br>
            <a:r>
              <a:rPr lang="en-US" b="1" dirty="0">
                <a:latin typeface="Palatino Linotype" panose="02040502050505030304" pitchFamily="18" charset="0"/>
              </a:rPr>
              <a:t>Formation of primary lesion (Ghon focus)</a:t>
            </a:r>
            <a:br>
              <a:rPr lang="en-US" dirty="0">
                <a:latin typeface="Palatino Linotype" panose="02040502050505030304" pitchFamily="18" charset="0"/>
              </a:rPr>
            </a:br>
            <a:r>
              <a:rPr lang="en-US" dirty="0">
                <a:latin typeface="Palatino Linotype" panose="02040502050505030304" pitchFamily="18" charset="0"/>
              </a:rPr>
              <a:t>	↓</a:t>
            </a:r>
            <a:br>
              <a:rPr lang="en-US" dirty="0">
                <a:latin typeface="Palatino Linotype" panose="02040502050505030304" pitchFamily="18" charset="0"/>
              </a:rPr>
            </a:br>
            <a:r>
              <a:rPr lang="en-US" b="1" dirty="0">
                <a:latin typeface="Palatino Linotype" panose="02040502050505030304" pitchFamily="18" charset="0"/>
              </a:rPr>
              <a:t>Spread to regional lymph nodes</a:t>
            </a:r>
            <a:br>
              <a:rPr lang="en-US" dirty="0">
                <a:latin typeface="Palatino Linotype" panose="02040502050505030304" pitchFamily="18" charset="0"/>
              </a:rPr>
            </a:br>
            <a:r>
              <a:rPr lang="en-US" dirty="0">
                <a:latin typeface="Palatino Linotype" panose="02040502050505030304" pitchFamily="18" charset="0"/>
              </a:rPr>
              <a:t>	↓</a:t>
            </a:r>
            <a:br>
              <a:rPr lang="en-US" dirty="0">
                <a:latin typeface="Palatino Linotype" panose="02040502050505030304" pitchFamily="18" charset="0"/>
              </a:rPr>
            </a:br>
            <a:r>
              <a:rPr lang="en-US" b="1" dirty="0">
                <a:latin typeface="Palatino Linotype" panose="02040502050505030304" pitchFamily="18" charset="0"/>
              </a:rPr>
              <a:t>Ghon complex (primary complex)</a:t>
            </a:r>
            <a:br>
              <a:rPr lang="en-US" dirty="0">
                <a:latin typeface="Palatino Linotype" panose="02040502050505030304" pitchFamily="18" charset="0"/>
              </a:rPr>
            </a:br>
            <a:r>
              <a:rPr lang="en-US" dirty="0">
                <a:latin typeface="Palatino Linotype" panose="02040502050505030304" pitchFamily="18" charset="0"/>
              </a:rPr>
              <a:t>	↓</a:t>
            </a:r>
            <a:br>
              <a:rPr lang="en-US" dirty="0">
                <a:latin typeface="Palatino Linotype" panose="02040502050505030304" pitchFamily="18" charset="0"/>
              </a:rPr>
            </a:br>
            <a:r>
              <a:rPr lang="en-US" b="1" dirty="0">
                <a:latin typeface="Palatino Linotype" panose="02040502050505030304" pitchFamily="18" charset="0"/>
              </a:rPr>
              <a:t>Th1 immune response → granuloma formation</a:t>
            </a:r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A11C4C-60F7-AF6F-27C2-53FCE8D86026}"/>
              </a:ext>
            </a:extLst>
          </p:cNvPr>
          <p:cNvSpPr txBox="1"/>
          <p:nvPr/>
        </p:nvSpPr>
        <p:spPr>
          <a:xfrm>
            <a:off x="0" y="5029200"/>
            <a:ext cx="89154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Palatino Linotype" panose="02040502050505030304" pitchFamily="18" charset="0"/>
              </a:rPr>
              <a:t>The primary lesion in tuberculosis is called the </a:t>
            </a:r>
            <a:r>
              <a:rPr lang="en-US" sz="20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Ghon focus.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Palatino Linotype" panose="02040502050505030304" pitchFamily="18" charset="0"/>
              </a:rPr>
              <a:t>When it spreads through lymphatic vessels to the hilar lymph nodes, the combination is known as the </a:t>
            </a:r>
            <a:r>
              <a:rPr lang="en-US" sz="2000" b="1" dirty="0">
                <a:solidFill>
                  <a:srgbClr val="FF0000"/>
                </a:solidFill>
                <a:latin typeface="Palatino Linotype" panose="02040502050505030304" pitchFamily="18" charset="0"/>
              </a:rPr>
              <a:t>Ghon complex or primary complex. </a:t>
            </a:r>
            <a:r>
              <a:rPr lang="en-US" sz="2000" dirty="0">
                <a:latin typeface="Palatino Linotype" panose="02040502050505030304" pitchFamily="18" charset="0"/>
              </a:rPr>
              <a:t>It usually develops </a:t>
            </a:r>
            <a:r>
              <a:rPr lang="en-US" sz="2000" dirty="0" err="1">
                <a:latin typeface="Palatino Linotype" panose="02040502050505030304" pitchFamily="18" charset="0"/>
              </a:rPr>
              <a:t>subpleurally</a:t>
            </a:r>
            <a:r>
              <a:rPr lang="en-US" sz="2000" dirty="0">
                <a:latin typeface="Palatino Linotype" panose="02040502050505030304" pitchFamily="18" charset="0"/>
              </a:rPr>
              <a:t> at the junction between the upper and middle lobes of the lung..</a:t>
            </a:r>
          </a:p>
        </p:txBody>
      </p:sp>
    </p:spTree>
    <p:extLst>
      <p:ext uri="{BB962C8B-B14F-4D97-AF65-F5344CB8AC3E}">
        <p14:creationId xmlns:p14="http://schemas.microsoft.com/office/powerpoint/2010/main" val="2757546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FC69DD0-4095-45C1-F2F8-CC0AE162079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750" t="4445" r="3333" b="7777"/>
          <a:stretch>
            <a:fillRect/>
          </a:stretch>
        </p:blipFill>
        <p:spPr>
          <a:xfrm>
            <a:off x="4400550" y="762000"/>
            <a:ext cx="4248150" cy="60198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CDCB43-10BD-F86B-D9CB-13649B759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76200"/>
            <a:ext cx="7886700" cy="1325563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Palatino Linotype" panose="02040502050505030304" pitchFamily="18" charset="0"/>
              </a:rPr>
              <a:t>Granuloma formation → Th1 immune response 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3895F3-DB99-6831-B8B1-353DD044FB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641" y="1212920"/>
            <a:ext cx="4400550" cy="4806880"/>
          </a:xfrm>
        </p:spPr>
        <p:txBody>
          <a:bodyPr>
            <a:normAutofit lnSpcReduction="10000"/>
          </a:bodyPr>
          <a:lstStyle/>
          <a:p>
            <a:r>
              <a:rPr lang="en-US" sz="2200" dirty="0">
                <a:latin typeface="Palatino Linotype" panose="02040502050505030304" pitchFamily="18" charset="0"/>
              </a:rPr>
              <a:t>The bacteria enter macrophages in the lungs. They prevent phagosome-lysosome fusion, so macrophages cannot destroy them.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Macrophages release IL-12 and recruit Th1 cells. Th1 cells produce IFN-</a:t>
            </a:r>
            <a:r>
              <a:rPr lang="el-GR" sz="2200" dirty="0">
                <a:latin typeface="Palatino Linotype" panose="02040502050505030304" pitchFamily="18" charset="0"/>
              </a:rPr>
              <a:t>γ</a:t>
            </a:r>
            <a:r>
              <a:rPr lang="en-US" sz="2200" dirty="0">
                <a:latin typeface="Palatino Linotype" panose="02040502050505030304" pitchFamily="18" charset="0"/>
              </a:rPr>
              <a:t>, which activates macrophages.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Activated macrophages transform into epithelioid cells and form Langhans giant cells.</a:t>
            </a:r>
          </a:p>
          <a:p>
            <a:r>
              <a:rPr lang="en-US" sz="2200" dirty="0">
                <a:latin typeface="Palatino Linotype" panose="02040502050505030304" pitchFamily="18" charset="0"/>
              </a:rPr>
              <a:t>Together with T cells, they form a granuloma. The granuloma limits the infection, but also causes tissue damage.</a:t>
            </a:r>
          </a:p>
        </p:txBody>
      </p:sp>
    </p:spTree>
    <p:extLst>
      <p:ext uri="{BB962C8B-B14F-4D97-AF65-F5344CB8AC3E}">
        <p14:creationId xmlns:p14="http://schemas.microsoft.com/office/powerpoint/2010/main" val="256223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10219</TotalTime>
  <Words>1894</Words>
  <Application>Microsoft Office PowerPoint</Application>
  <PresentationFormat>On-screen Show (4:3)</PresentationFormat>
  <Paragraphs>404</Paragraphs>
  <Slides>59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5" baseType="lpstr">
      <vt:lpstr>Arial</vt:lpstr>
      <vt:lpstr>Calibri</vt:lpstr>
      <vt:lpstr>Calibri Light</vt:lpstr>
      <vt:lpstr>Palatino Linotype</vt:lpstr>
      <vt:lpstr>Wingdings</vt:lpstr>
      <vt:lpstr>Office Theme</vt:lpstr>
      <vt:lpstr>UNIT 6</vt:lpstr>
      <vt:lpstr>Tuberculosis   Etiology and Pathogenesis </vt:lpstr>
      <vt:lpstr>PowerPoint Presentation</vt:lpstr>
      <vt:lpstr>Mycobacterium tuberculosis – characteristics </vt:lpstr>
      <vt:lpstr>PowerPoint Presentation</vt:lpstr>
      <vt:lpstr>Tuberculosis </vt:lpstr>
      <vt:lpstr>PowerPoint Presentation</vt:lpstr>
      <vt:lpstr>PowerPoint Presentation</vt:lpstr>
      <vt:lpstr>Granuloma formation → Th1 immune response </vt:lpstr>
      <vt:lpstr>PowerPoint Presentation</vt:lpstr>
      <vt:lpstr>PowerPoint Presentation</vt:lpstr>
      <vt:lpstr>PowerPoint Presentation</vt:lpstr>
      <vt:lpstr>BCG vaccine</vt:lpstr>
      <vt:lpstr>PowerPoint Presentation</vt:lpstr>
      <vt:lpstr>PowerPoint Presentation</vt:lpstr>
      <vt:lpstr>Epidemiology and tissue tropism</vt:lpstr>
      <vt:lpstr>Clinical forms of leprosy</vt:lpstr>
      <vt:lpstr>Lepromatous leprosy</vt:lpstr>
      <vt:lpstr>PowerPoint Presentation</vt:lpstr>
      <vt:lpstr>Tuberculoid vs Lepromatous leprosy</vt:lpstr>
      <vt:lpstr>PowerPoint Presentation</vt:lpstr>
      <vt:lpstr>Clostridium</vt:lpstr>
      <vt:lpstr>Genum Clostridium</vt:lpstr>
      <vt:lpstr>PowerPoint Presentation</vt:lpstr>
      <vt:lpstr>PowerPoint Presentation</vt:lpstr>
      <vt:lpstr>PowerPoint Presentation</vt:lpstr>
      <vt:lpstr>PowerPoint Presentation</vt:lpstr>
      <vt:lpstr>Clostridium difficile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Tetanus Toxin (Tetanospasmin) </vt:lpstr>
      <vt:lpstr> let's review  </vt:lpstr>
      <vt:lpstr>Tetanus</vt:lpstr>
      <vt:lpstr>PowerPoint Presentation</vt:lpstr>
      <vt:lpstr>PowerPoint Presentation</vt:lpstr>
      <vt:lpstr>Toxin</vt:lpstr>
      <vt:lpstr>PowerPoint Presentation</vt:lpstr>
      <vt:lpstr>Botulism</vt:lpstr>
      <vt:lpstr>PowerPoint Presentation</vt:lpstr>
      <vt:lpstr>PowerPoint Presentation</vt:lpstr>
      <vt:lpstr>Use of botulinum toxin</vt:lpstr>
      <vt:lpstr>Anthrax Etiology and pathogenesis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Anthrax vaccine:</vt:lpstr>
      <vt:lpstr>Diphtheria   Etiology and Pathogenesis</vt:lpstr>
      <vt:lpstr>Corynebacterium diphtheriae</vt:lpstr>
      <vt:lpstr>PowerPoint Presentation</vt:lpstr>
      <vt:lpstr>Clinical signs</vt:lpstr>
      <vt:lpstr>Treatment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НАСТАВНА ЈЕДИНИЦА 9 (ДЕВЕТА НЕДЕЉА): 27. и 28.04. 2009.</dc:title>
  <dc:creator>Nebojsa</dc:creator>
  <cp:lastModifiedBy>Sladjana Pavlovic</cp:lastModifiedBy>
  <cp:revision>166</cp:revision>
  <dcterms:created xsi:type="dcterms:W3CDTF">2009-05-03T06:35:17Z</dcterms:created>
  <dcterms:modified xsi:type="dcterms:W3CDTF">2026-04-15T08:47:17Z</dcterms:modified>
</cp:coreProperties>
</file>